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58" r:id="rId5"/>
    <p:sldId id="273" r:id="rId6"/>
    <p:sldId id="259" r:id="rId7"/>
    <p:sldId id="269" r:id="rId8"/>
    <p:sldId id="272" r:id="rId9"/>
    <p:sldId id="271" r:id="rId10"/>
    <p:sldId id="270" r:id="rId11"/>
    <p:sldId id="262" r:id="rId12"/>
    <p:sldId id="263" r:id="rId13"/>
    <p:sldId id="264" r:id="rId14"/>
    <p:sldId id="265" r:id="rId15"/>
    <p:sldId id="266" r:id="rId16"/>
    <p:sldId id="267" r:id="rId17"/>
    <p:sldId id="268" r:id="rId18"/>
    <p:sldId id="274" r:id="rId19"/>
    <p:sldId id="275" r:id="rId20"/>
    <p:sldId id="276" r:id="rId21"/>
    <p:sldId id="277" r:id="rId22"/>
    <p:sldId id="278" r:id="rId23"/>
    <p:sldId id="279" r:id="rId24"/>
    <p:sldId id="280" r:id="rId25"/>
    <p:sldId id="281" r:id="rId26"/>
    <p:sldId id="282" r:id="rId27"/>
    <p:sldId id="289" r:id="rId28"/>
    <p:sldId id="290" r:id="rId29"/>
    <p:sldId id="292" r:id="rId30"/>
    <p:sldId id="291" r:id="rId31"/>
    <p:sldId id="293" r:id="rId32"/>
    <p:sldId id="283" r:id="rId33"/>
    <p:sldId id="284" r:id="rId34"/>
    <p:sldId id="285" r:id="rId35"/>
    <p:sldId id="286" r:id="rId36"/>
    <p:sldId id="287" r:id="rId37"/>
    <p:sldId id="28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9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76E1357-1AD3-4F2D-BAE9-0D187CE9499E}" type="datetimeFigureOut">
              <a:rPr lang="en-US" smtClean="0"/>
              <a:t>12/9/2015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59F215-14C9-4211-9871-9DF03730C93C}" type="slidenum">
              <a:rPr lang="en-US" smtClean="0"/>
              <a:t>‹#›</a:t>
            </a:fld>
            <a:endParaRPr lang="en-US"/>
          </a:p>
        </p:txBody>
      </p:sp>
    </p:spTree>
    <p:extLst>
      <p:ext uri="{BB962C8B-B14F-4D97-AF65-F5344CB8AC3E}">
        <p14:creationId xmlns:p14="http://schemas.microsoft.com/office/powerpoint/2010/main" val="660913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6E1357-1AD3-4F2D-BAE9-0D187CE9499E}" type="datetimeFigureOut">
              <a:rPr lang="en-US" smtClean="0"/>
              <a:t>12/9/2015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59F215-14C9-4211-9871-9DF03730C93C}" type="slidenum">
              <a:rPr lang="en-US" smtClean="0"/>
              <a:t>‹#›</a:t>
            </a:fld>
            <a:endParaRPr lang="en-US"/>
          </a:p>
        </p:txBody>
      </p:sp>
    </p:spTree>
    <p:extLst>
      <p:ext uri="{BB962C8B-B14F-4D97-AF65-F5344CB8AC3E}">
        <p14:creationId xmlns:p14="http://schemas.microsoft.com/office/powerpoint/2010/main" val="4187168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6E1357-1AD3-4F2D-BAE9-0D187CE9499E}" type="datetimeFigureOut">
              <a:rPr lang="en-US" smtClean="0"/>
              <a:t>12/9/2015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59F215-14C9-4211-9871-9DF03730C93C}" type="slidenum">
              <a:rPr lang="en-US" smtClean="0"/>
              <a:t>‹#›</a:t>
            </a:fld>
            <a:endParaRPr lang="en-US"/>
          </a:p>
        </p:txBody>
      </p:sp>
    </p:spTree>
    <p:extLst>
      <p:ext uri="{BB962C8B-B14F-4D97-AF65-F5344CB8AC3E}">
        <p14:creationId xmlns:p14="http://schemas.microsoft.com/office/powerpoint/2010/main" val="1004468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64DBA54-AC06-429F-B615-C44D4419E9DD}" type="datetimeFigureOut">
              <a:rPr lang="en-US" smtClean="0"/>
              <a:pPr/>
              <a:t>12/9/2015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58FE0-53F1-426D-A187-CD5488A0E005}"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631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4DBA54-AC06-429F-B615-C44D4419E9DD}" type="datetimeFigureOut">
              <a:rPr lang="en-US" smtClean="0"/>
              <a:pPr/>
              <a:t>12/9/2015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58FE0-53F1-426D-A187-CD5488A0E005}" type="slidenum">
              <a:rPr lang="en-US" smtClean="0"/>
              <a:pPr/>
              <a:t>‹#›</a:t>
            </a:fld>
            <a:endParaRPr lang="en-US"/>
          </a:p>
        </p:txBody>
      </p:sp>
    </p:spTree>
    <p:extLst>
      <p:ext uri="{BB962C8B-B14F-4D97-AF65-F5344CB8AC3E}">
        <p14:creationId xmlns:p14="http://schemas.microsoft.com/office/powerpoint/2010/main" val="128190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4DBA54-AC06-429F-B615-C44D4419E9DD}" type="datetimeFigureOut">
              <a:rPr lang="en-US" smtClean="0"/>
              <a:pPr/>
              <a:t>12/9/2015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58FE0-53F1-426D-A187-CD5488A0E005}"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2179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64DBA54-AC06-429F-B615-C44D4419E9DD}" type="datetimeFigureOut">
              <a:rPr lang="en-US" smtClean="0"/>
              <a:pPr/>
              <a:t>12/9/2015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58FE0-53F1-426D-A187-CD5488A0E005}" type="slidenum">
              <a:rPr lang="en-US" smtClean="0"/>
              <a:pPr/>
              <a:t>‹#›</a:t>
            </a:fld>
            <a:endParaRPr lang="en-US"/>
          </a:p>
        </p:txBody>
      </p:sp>
    </p:spTree>
    <p:extLst>
      <p:ext uri="{BB962C8B-B14F-4D97-AF65-F5344CB8AC3E}">
        <p14:creationId xmlns:p14="http://schemas.microsoft.com/office/powerpoint/2010/main" val="3459642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64DBA54-AC06-429F-B615-C44D4419E9DD}" type="datetimeFigureOut">
              <a:rPr lang="en-US" smtClean="0"/>
              <a:pPr/>
              <a:t>12/9/2015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58FE0-53F1-426D-A187-CD5488A0E005}" type="slidenum">
              <a:rPr lang="en-US" smtClean="0"/>
              <a:pPr/>
              <a:t>‹#›</a:t>
            </a:fld>
            <a:endParaRPr lang="en-US"/>
          </a:p>
        </p:txBody>
      </p:sp>
    </p:spTree>
    <p:extLst>
      <p:ext uri="{BB962C8B-B14F-4D97-AF65-F5344CB8AC3E}">
        <p14:creationId xmlns:p14="http://schemas.microsoft.com/office/powerpoint/2010/main" val="20504341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64DBA54-AC06-429F-B615-C44D4419E9DD}" type="datetimeFigureOut">
              <a:rPr lang="en-US" smtClean="0"/>
              <a:pPr/>
              <a:t>12/9/2015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58FE0-53F1-426D-A187-CD5488A0E005}" type="slidenum">
              <a:rPr lang="en-US" smtClean="0"/>
              <a:pPr/>
              <a:t>‹#›</a:t>
            </a:fld>
            <a:endParaRPr lang="en-US"/>
          </a:p>
        </p:txBody>
      </p:sp>
    </p:spTree>
    <p:extLst>
      <p:ext uri="{BB962C8B-B14F-4D97-AF65-F5344CB8AC3E}">
        <p14:creationId xmlns:p14="http://schemas.microsoft.com/office/powerpoint/2010/main" val="28132906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64DBA54-AC06-429F-B615-C44D4419E9DD}" type="datetimeFigureOut">
              <a:rPr lang="en-US" smtClean="0"/>
              <a:pPr/>
              <a:t>12/9/2015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22458FE0-53F1-426D-A187-CD5488A0E005}" type="slidenum">
              <a:rPr lang="en-US" smtClean="0"/>
              <a:pPr/>
              <a:t>‹#›</a:t>
            </a:fld>
            <a:endParaRPr lang="en-US"/>
          </a:p>
        </p:txBody>
      </p:sp>
    </p:spTree>
    <p:extLst>
      <p:ext uri="{BB962C8B-B14F-4D97-AF65-F5344CB8AC3E}">
        <p14:creationId xmlns:p14="http://schemas.microsoft.com/office/powerpoint/2010/main" val="2599156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64DBA54-AC06-429F-B615-C44D4419E9DD}" type="datetimeFigureOut">
              <a:rPr lang="en-US" smtClean="0"/>
              <a:pPr/>
              <a:t>12/9/2015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solidFill>
                <a:srgbClr val="344068"/>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2458FE0-53F1-426D-A187-CD5488A0E005}" type="slidenum">
              <a:rPr lang="en-US" smtClean="0">
                <a:solidFill>
                  <a:srgbClr val="344068"/>
                </a:solidFill>
              </a:rPr>
              <a:pPr/>
              <a:t>‹#›</a:t>
            </a:fld>
            <a:endParaRPr lang="en-US">
              <a:solidFill>
                <a:srgbClr val="344068"/>
              </a:solidFill>
            </a:endParaRPr>
          </a:p>
        </p:txBody>
      </p:sp>
    </p:spTree>
    <p:extLst>
      <p:ext uri="{BB962C8B-B14F-4D97-AF65-F5344CB8AC3E}">
        <p14:creationId xmlns:p14="http://schemas.microsoft.com/office/powerpoint/2010/main" val="2507150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6E1357-1AD3-4F2D-BAE9-0D187CE9499E}" type="datetimeFigureOut">
              <a:rPr lang="en-US" smtClean="0"/>
              <a:t>12/9/2015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59F215-14C9-4211-9871-9DF03730C93C}" type="slidenum">
              <a:rPr lang="en-US" smtClean="0"/>
              <a:t>‹#›</a:t>
            </a:fld>
            <a:endParaRPr lang="en-US"/>
          </a:p>
        </p:txBody>
      </p:sp>
    </p:spTree>
    <p:extLst>
      <p:ext uri="{BB962C8B-B14F-4D97-AF65-F5344CB8AC3E}">
        <p14:creationId xmlns:p14="http://schemas.microsoft.com/office/powerpoint/2010/main" val="2357653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4DBA54-AC06-429F-B615-C44D4419E9DD}" type="datetimeFigureOut">
              <a:rPr lang="en-US" smtClean="0"/>
              <a:pPr/>
              <a:t>12/9/2015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58FE0-53F1-426D-A187-CD5488A0E005}" type="slidenum">
              <a:rPr lang="en-US" smtClean="0"/>
              <a:pPr/>
              <a:t>‹#›</a:t>
            </a:fld>
            <a:endParaRPr lang="en-US"/>
          </a:p>
        </p:txBody>
      </p:sp>
    </p:spTree>
    <p:extLst>
      <p:ext uri="{BB962C8B-B14F-4D97-AF65-F5344CB8AC3E}">
        <p14:creationId xmlns:p14="http://schemas.microsoft.com/office/powerpoint/2010/main" val="28528297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4DBA54-AC06-429F-B615-C44D4419E9DD}" type="datetimeFigureOut">
              <a:rPr lang="en-US" smtClean="0"/>
              <a:pPr/>
              <a:t>12/9/2015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58FE0-53F1-426D-A187-CD5488A0E005}" type="slidenum">
              <a:rPr lang="en-US" smtClean="0"/>
              <a:pPr/>
              <a:t>‹#›</a:t>
            </a:fld>
            <a:endParaRPr lang="en-US"/>
          </a:p>
        </p:txBody>
      </p:sp>
    </p:spTree>
    <p:extLst>
      <p:ext uri="{BB962C8B-B14F-4D97-AF65-F5344CB8AC3E}">
        <p14:creationId xmlns:p14="http://schemas.microsoft.com/office/powerpoint/2010/main" val="1193818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4DBA54-AC06-429F-B615-C44D4419E9DD}" type="datetimeFigureOut">
              <a:rPr lang="en-US" smtClean="0"/>
              <a:pPr/>
              <a:t>12/9/2015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58FE0-53F1-426D-A187-CD5488A0E005}" type="slidenum">
              <a:rPr lang="en-US" smtClean="0"/>
              <a:pPr/>
              <a:t>‹#›</a:t>
            </a:fld>
            <a:endParaRPr lang="en-US"/>
          </a:p>
        </p:txBody>
      </p:sp>
    </p:spTree>
    <p:extLst>
      <p:ext uri="{BB962C8B-B14F-4D97-AF65-F5344CB8AC3E}">
        <p14:creationId xmlns:p14="http://schemas.microsoft.com/office/powerpoint/2010/main" val="421716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6E1357-1AD3-4F2D-BAE9-0D187CE9499E}" type="datetimeFigureOut">
              <a:rPr lang="en-US" smtClean="0"/>
              <a:t>12/9/2015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59F215-14C9-4211-9871-9DF03730C93C}" type="slidenum">
              <a:rPr lang="en-US" smtClean="0"/>
              <a:t>‹#›</a:t>
            </a:fld>
            <a:endParaRPr lang="en-US"/>
          </a:p>
        </p:txBody>
      </p:sp>
    </p:spTree>
    <p:extLst>
      <p:ext uri="{BB962C8B-B14F-4D97-AF65-F5344CB8AC3E}">
        <p14:creationId xmlns:p14="http://schemas.microsoft.com/office/powerpoint/2010/main" val="1210467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76E1357-1AD3-4F2D-BAE9-0D187CE9499E}" type="datetimeFigureOut">
              <a:rPr lang="en-US" smtClean="0"/>
              <a:t>12/9/2015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59F215-14C9-4211-9871-9DF03730C93C}" type="slidenum">
              <a:rPr lang="en-US" smtClean="0"/>
              <a:t>‹#›</a:t>
            </a:fld>
            <a:endParaRPr lang="en-US"/>
          </a:p>
        </p:txBody>
      </p:sp>
    </p:spTree>
    <p:extLst>
      <p:ext uri="{BB962C8B-B14F-4D97-AF65-F5344CB8AC3E}">
        <p14:creationId xmlns:p14="http://schemas.microsoft.com/office/powerpoint/2010/main" val="146242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76E1357-1AD3-4F2D-BAE9-0D187CE9499E}" type="datetimeFigureOut">
              <a:rPr lang="en-US" smtClean="0"/>
              <a:t>12/9/2015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59F215-14C9-4211-9871-9DF03730C93C}" type="slidenum">
              <a:rPr lang="en-US" smtClean="0"/>
              <a:t>‹#›</a:t>
            </a:fld>
            <a:endParaRPr lang="en-US"/>
          </a:p>
        </p:txBody>
      </p:sp>
    </p:spTree>
    <p:extLst>
      <p:ext uri="{BB962C8B-B14F-4D97-AF65-F5344CB8AC3E}">
        <p14:creationId xmlns:p14="http://schemas.microsoft.com/office/powerpoint/2010/main" val="736722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76E1357-1AD3-4F2D-BAE9-0D187CE9499E}" type="datetimeFigureOut">
              <a:rPr lang="en-US" smtClean="0"/>
              <a:t>12/9/2015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59F215-14C9-4211-9871-9DF03730C93C}" type="slidenum">
              <a:rPr lang="en-US" smtClean="0"/>
              <a:t>‹#›</a:t>
            </a:fld>
            <a:endParaRPr lang="en-US"/>
          </a:p>
        </p:txBody>
      </p:sp>
    </p:spTree>
    <p:extLst>
      <p:ext uri="{BB962C8B-B14F-4D97-AF65-F5344CB8AC3E}">
        <p14:creationId xmlns:p14="http://schemas.microsoft.com/office/powerpoint/2010/main" val="3046810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6E1357-1AD3-4F2D-BAE9-0D187CE9499E}" type="datetimeFigureOut">
              <a:rPr lang="en-US" smtClean="0"/>
              <a:t>12/9/2015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59F215-14C9-4211-9871-9DF03730C93C}" type="slidenum">
              <a:rPr lang="en-US" smtClean="0"/>
              <a:t>‹#›</a:t>
            </a:fld>
            <a:endParaRPr lang="en-US"/>
          </a:p>
        </p:txBody>
      </p:sp>
    </p:spTree>
    <p:extLst>
      <p:ext uri="{BB962C8B-B14F-4D97-AF65-F5344CB8AC3E}">
        <p14:creationId xmlns:p14="http://schemas.microsoft.com/office/powerpoint/2010/main" val="101510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6E1357-1AD3-4F2D-BAE9-0D187CE9499E}" type="datetimeFigureOut">
              <a:rPr lang="en-US" smtClean="0"/>
              <a:t>12/9/2015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59F215-14C9-4211-9871-9DF03730C93C}" type="slidenum">
              <a:rPr lang="en-US" smtClean="0"/>
              <a:t>‹#›</a:t>
            </a:fld>
            <a:endParaRPr lang="en-US"/>
          </a:p>
        </p:txBody>
      </p:sp>
    </p:spTree>
    <p:extLst>
      <p:ext uri="{BB962C8B-B14F-4D97-AF65-F5344CB8AC3E}">
        <p14:creationId xmlns:p14="http://schemas.microsoft.com/office/powerpoint/2010/main" val="721386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6E1357-1AD3-4F2D-BAE9-0D187CE9499E}" type="datetimeFigureOut">
              <a:rPr lang="en-US" smtClean="0"/>
              <a:t>12/9/2015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59F215-14C9-4211-9871-9DF03730C93C}" type="slidenum">
              <a:rPr lang="en-US" smtClean="0"/>
              <a:t>‹#›</a:t>
            </a:fld>
            <a:endParaRPr lang="en-US"/>
          </a:p>
        </p:txBody>
      </p:sp>
    </p:spTree>
    <p:extLst>
      <p:ext uri="{BB962C8B-B14F-4D97-AF65-F5344CB8AC3E}">
        <p14:creationId xmlns:p14="http://schemas.microsoft.com/office/powerpoint/2010/main" val="2262066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E1357-1AD3-4F2D-BAE9-0D187CE9499E}" type="datetimeFigureOut">
              <a:rPr lang="en-US" smtClean="0"/>
              <a:t>12/9/2015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59F215-14C9-4211-9871-9DF03730C93C}" type="slidenum">
              <a:rPr lang="en-US" smtClean="0"/>
              <a:t>‹#›</a:t>
            </a:fld>
            <a:endParaRPr lang="en-US"/>
          </a:p>
        </p:txBody>
      </p:sp>
    </p:spTree>
    <p:extLst>
      <p:ext uri="{BB962C8B-B14F-4D97-AF65-F5344CB8AC3E}">
        <p14:creationId xmlns:p14="http://schemas.microsoft.com/office/powerpoint/2010/main" val="30531661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64DBA54-AC06-429F-B615-C44D4419E9DD}" type="datetimeFigureOut">
              <a:rPr lang="en-US" smtClean="0"/>
              <a:pPr/>
              <a:t>12/9/2015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2458FE0-53F1-426D-A187-CD5488A0E005}"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808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2180" y="1262130"/>
            <a:ext cx="9144000" cy="1011462"/>
          </a:xfrm>
        </p:spPr>
        <p:txBody>
          <a:bodyPr>
            <a:normAutofit fontScale="90000"/>
          </a:bodyPr>
          <a:lstStyle/>
          <a:p>
            <a:pPr algn="ctr"/>
            <a:r>
              <a:rPr lang="en-US" dirty="0" smtClean="0"/>
              <a:t>User Manual</a:t>
            </a:r>
            <a:endParaRPr lang="en-US" dirty="0"/>
          </a:p>
        </p:txBody>
      </p:sp>
      <p:sp>
        <p:nvSpPr>
          <p:cNvPr id="3" name="Subtitle 2"/>
          <p:cNvSpPr>
            <a:spLocks noGrp="1"/>
          </p:cNvSpPr>
          <p:nvPr>
            <p:ph type="subTitle" idx="1"/>
          </p:nvPr>
        </p:nvSpPr>
        <p:spPr>
          <a:xfrm>
            <a:off x="991673" y="2560045"/>
            <a:ext cx="10547797" cy="570717"/>
          </a:xfrm>
        </p:spPr>
        <p:txBody>
          <a:bodyPr>
            <a:noAutofit/>
          </a:bodyPr>
          <a:lstStyle/>
          <a:p>
            <a:pPr algn="ctr"/>
            <a:r>
              <a:rPr lang="en-US" dirty="0"/>
              <a:t>Smart Systems for Occupancy and Building Energy </a:t>
            </a:r>
            <a:r>
              <a:rPr lang="en-US" dirty="0" smtClean="0"/>
              <a:t>Control</a:t>
            </a:r>
          </a:p>
          <a:p>
            <a:pPr algn="ctr"/>
            <a:r>
              <a:rPr lang="en-US" sz="2000" dirty="0" smtClean="0"/>
              <a:t>Version 3</a:t>
            </a:r>
            <a:endParaRPr lang="en-US" sz="2000" b="0" dirty="0" smtClean="0">
              <a:effectLst/>
            </a:endParaRPr>
          </a:p>
          <a:p>
            <a:pPr algn="ctr"/>
            <a:r>
              <a:rPr lang="en-US" dirty="0" smtClean="0"/>
              <a:t/>
            </a:r>
            <a:br>
              <a:rPr lang="en-US" dirty="0" smtClean="0"/>
            </a:br>
            <a:endParaRPr lang="en-US" dirty="0"/>
          </a:p>
        </p:txBody>
      </p:sp>
      <p:sp>
        <p:nvSpPr>
          <p:cNvPr id="4" name="Rectangle 3"/>
          <p:cNvSpPr/>
          <p:nvPr/>
        </p:nvSpPr>
        <p:spPr>
          <a:xfrm>
            <a:off x="3035121" y="3987934"/>
            <a:ext cx="6096000" cy="923330"/>
          </a:xfrm>
          <a:prstGeom prst="rect">
            <a:avLst/>
          </a:prstGeom>
        </p:spPr>
        <p:txBody>
          <a:bodyPr>
            <a:spAutoFit/>
          </a:bodyPr>
          <a:lstStyle/>
          <a:p>
            <a:pPr algn="ctr"/>
            <a:r>
              <a:rPr lang="pt-BR" dirty="0">
                <a:solidFill>
                  <a:srgbClr val="000000"/>
                </a:solidFill>
              </a:rPr>
              <a:t>Team: </a:t>
            </a:r>
            <a:r>
              <a:rPr lang="pt-BR" dirty="0" smtClean="0">
                <a:solidFill>
                  <a:srgbClr val="000000"/>
                </a:solidFill>
              </a:rPr>
              <a:t>Eduardo Castillo</a:t>
            </a:r>
            <a:br>
              <a:rPr lang="pt-BR" dirty="0" smtClean="0">
                <a:solidFill>
                  <a:srgbClr val="000000"/>
                </a:solidFill>
              </a:rPr>
            </a:br>
            <a:r>
              <a:rPr lang="pt-BR" dirty="0" smtClean="0">
                <a:solidFill>
                  <a:srgbClr val="000000"/>
                </a:solidFill>
              </a:rPr>
              <a:t>Mentor</a:t>
            </a:r>
            <a:r>
              <a:rPr lang="pt-BR" dirty="0">
                <a:solidFill>
                  <a:srgbClr val="000000"/>
                </a:solidFill>
              </a:rPr>
              <a:t>: Ali Mostafavi, Leonardo Bobadilla</a:t>
            </a:r>
            <a:r>
              <a:rPr lang="pt-BR" dirty="0">
                <a:solidFill>
                  <a:prstClr val="black"/>
                </a:solidFill>
              </a:rPr>
              <a:t/>
            </a:r>
            <a:br>
              <a:rPr lang="pt-BR" dirty="0">
                <a:solidFill>
                  <a:prstClr val="black"/>
                </a:solidFill>
              </a:rPr>
            </a:br>
            <a:endParaRPr lang="en-US" dirty="0">
              <a:solidFill>
                <a:prstClr val="black"/>
              </a:solidFill>
            </a:endParaRPr>
          </a:p>
        </p:txBody>
      </p:sp>
    </p:spTree>
    <p:extLst>
      <p:ext uri="{BB962C8B-B14F-4D97-AF65-F5344CB8AC3E}">
        <p14:creationId xmlns:p14="http://schemas.microsoft.com/office/powerpoint/2010/main" val="15745516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Zone Description</a:t>
            </a:r>
            <a:endParaRPr lang="en-US" dirty="0"/>
          </a:p>
        </p:txBody>
      </p:sp>
      <p:sp>
        <p:nvSpPr>
          <p:cNvPr id="5" name="Rectangle 4"/>
          <p:cNvSpPr/>
          <p:nvPr/>
        </p:nvSpPr>
        <p:spPr>
          <a:xfrm>
            <a:off x="4996464" y="4271965"/>
            <a:ext cx="6159215" cy="1200329"/>
          </a:xfrm>
          <a:prstGeom prst="rect">
            <a:avLst/>
          </a:prstGeom>
        </p:spPr>
        <p:txBody>
          <a:bodyPr wrap="square">
            <a:spAutoFit/>
          </a:bodyPr>
          <a:lstStyle/>
          <a:p>
            <a:r>
              <a:rPr lang="en-US" dirty="0">
                <a:solidFill>
                  <a:srgbClr val="000000"/>
                </a:solidFill>
                <a:latin typeface="Arial" panose="020B0604020202020204" pitchFamily="34" charset="0"/>
                <a:cs typeface="Arial" panose="020B0604020202020204" pitchFamily="34" charset="0"/>
              </a:rPr>
              <a:t>The user is required to make a selection  </a:t>
            </a:r>
            <a:r>
              <a:rPr lang="en-US">
                <a:solidFill>
                  <a:srgbClr val="000000"/>
                </a:solidFill>
                <a:latin typeface="Arial" panose="020B0604020202020204" pitchFamily="34" charset="0"/>
                <a:cs typeface="Arial" panose="020B0604020202020204" pitchFamily="34" charset="0"/>
              </a:rPr>
              <a:t>in </a:t>
            </a:r>
            <a:r>
              <a:rPr lang="en-US" b="1" smtClean="0">
                <a:solidFill>
                  <a:srgbClr val="000000"/>
                </a:solidFill>
                <a:latin typeface="Arial" panose="020B0604020202020204" pitchFamily="34" charset="0"/>
                <a:cs typeface="Arial" panose="020B0604020202020204" pitchFamily="34" charset="0"/>
              </a:rPr>
              <a:t>ZONES </a:t>
            </a:r>
            <a:r>
              <a:rPr lang="en-US" b="1" dirty="0">
                <a:solidFill>
                  <a:srgbClr val="000000"/>
                </a:solidFill>
                <a:latin typeface="Arial" panose="020B0604020202020204" pitchFamily="34" charset="0"/>
                <a:cs typeface="Arial" panose="020B0604020202020204" pitchFamily="34" charset="0"/>
              </a:rPr>
              <a:t>DESCRIPTION </a:t>
            </a:r>
            <a:r>
              <a:rPr lang="en-US" dirty="0">
                <a:solidFill>
                  <a:srgbClr val="000000"/>
                </a:solidFill>
                <a:latin typeface="Arial" panose="020B0604020202020204" pitchFamily="34" charset="0"/>
                <a:cs typeface="Arial" panose="020B0604020202020204" pitchFamily="34" charset="0"/>
              </a:rPr>
              <a:t>to see Temperature, Occupancy, Plug Load, Lighting, Predict Air Conditioning and/or Predict Consumption of Appliances.</a:t>
            </a:r>
            <a:endParaRPr lang="en-US" dirty="0">
              <a:solidFill>
                <a:prstClr val="black"/>
              </a:solidFill>
              <a:latin typeface="Arial" panose="020B0604020202020204" pitchFamily="34" charset="0"/>
              <a:cs typeface="Arial" panose="020B0604020202020204" pitchFamily="34" charset="0"/>
            </a:endParaRPr>
          </a:p>
        </p:txBody>
      </p:sp>
      <p:sp>
        <p:nvSpPr>
          <p:cNvPr id="6" name="Right Arrow 5"/>
          <p:cNvSpPr/>
          <p:nvPr/>
        </p:nvSpPr>
        <p:spPr>
          <a:xfrm>
            <a:off x="4359153" y="3018130"/>
            <a:ext cx="540327" cy="15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ight Arrow 6"/>
          <p:cNvSpPr/>
          <p:nvPr/>
        </p:nvSpPr>
        <p:spPr>
          <a:xfrm>
            <a:off x="4264075" y="4749948"/>
            <a:ext cx="540327" cy="15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extBox 7"/>
          <p:cNvSpPr txBox="1"/>
          <p:nvPr/>
        </p:nvSpPr>
        <p:spPr>
          <a:xfrm>
            <a:off x="5043050" y="2907290"/>
            <a:ext cx="4959927" cy="646331"/>
          </a:xfrm>
          <a:prstGeom prst="rect">
            <a:avLst/>
          </a:prstGeom>
          <a:noFill/>
        </p:spPr>
        <p:txBody>
          <a:bodyPr wrap="square" rtlCol="0">
            <a:spAutoFit/>
          </a:bodyPr>
          <a:lstStyle/>
          <a:p>
            <a:r>
              <a:rPr lang="en-US" dirty="0">
                <a:solidFill>
                  <a:srgbClr val="000000"/>
                </a:solidFill>
                <a:latin typeface="Arial" panose="020B0604020202020204" pitchFamily="34" charset="0"/>
                <a:cs typeface="Arial" panose="020B0604020202020204" pitchFamily="34" charset="0"/>
              </a:rPr>
              <a:t>General</a:t>
            </a:r>
            <a:r>
              <a:rPr lang="en-US" dirty="0">
                <a:solidFill>
                  <a:prstClr val="black"/>
                </a:solidFill>
                <a:latin typeface="Arial" panose="020B0604020202020204" pitchFamily="34" charset="0"/>
                <a:cs typeface="Arial" panose="020B0604020202020204" pitchFamily="34" charset="0"/>
              </a:rPr>
              <a:t> </a:t>
            </a:r>
            <a:r>
              <a:rPr lang="en-US" dirty="0">
                <a:solidFill>
                  <a:srgbClr val="000000"/>
                </a:solidFill>
                <a:latin typeface="Arial" panose="020B0604020202020204" pitchFamily="34" charset="0"/>
                <a:cs typeface="Arial" panose="020B0604020202020204" pitchFamily="34" charset="0"/>
              </a:rPr>
              <a:t>graphic information of Plug Load and Lighting </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80" y="1737361"/>
            <a:ext cx="2874219" cy="4598750"/>
          </a:xfrm>
          <a:prstGeom prst="rect">
            <a:avLst/>
          </a:prstGeom>
        </p:spPr>
      </p:pic>
    </p:spTree>
    <p:extLst>
      <p:ext uri="{BB962C8B-B14F-4D97-AF65-F5344CB8AC3E}">
        <p14:creationId xmlns:p14="http://schemas.microsoft.com/office/powerpoint/2010/main" val="33549001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a:t>
            </a:r>
            <a:endParaRPr lang="en-US" dirty="0"/>
          </a:p>
        </p:txBody>
      </p:sp>
      <p:sp>
        <p:nvSpPr>
          <p:cNvPr id="4" name="Rectangle 3"/>
          <p:cNvSpPr/>
          <p:nvPr/>
        </p:nvSpPr>
        <p:spPr>
          <a:xfrm>
            <a:off x="5070929" y="2408715"/>
            <a:ext cx="5777180" cy="1508105"/>
          </a:xfrm>
          <a:prstGeom prst="rect">
            <a:avLst/>
          </a:prstGeom>
        </p:spPr>
        <p:txBody>
          <a:bodyPr wrap="square">
            <a:spAutoFit/>
          </a:bodyPr>
          <a:lstStyle/>
          <a:p>
            <a:r>
              <a:rPr lang="en-US" dirty="0" smtClean="0">
                <a:solidFill>
                  <a:srgbClr val="000000"/>
                </a:solidFill>
                <a:latin typeface="Arial" panose="020B0604020202020204" pitchFamily="34" charset="0"/>
              </a:rPr>
              <a:t>After selecting a zone from the </a:t>
            </a:r>
            <a:r>
              <a:rPr lang="en-US" b="1" dirty="0" smtClean="0">
                <a:solidFill>
                  <a:srgbClr val="000000"/>
                </a:solidFill>
                <a:latin typeface="Arial" panose="020B0604020202020204" pitchFamily="34" charset="0"/>
              </a:rPr>
              <a:t>Main Screen</a:t>
            </a:r>
            <a:r>
              <a:rPr lang="en-US" dirty="0" smtClean="0">
                <a:solidFill>
                  <a:srgbClr val="000000"/>
                </a:solidFill>
                <a:latin typeface="Arial" panose="020B0604020202020204" pitchFamily="34" charset="0"/>
              </a:rPr>
              <a:t>,</a:t>
            </a:r>
            <a:endParaRPr lang="en-US" b="1" dirty="0" smtClean="0">
              <a:solidFill>
                <a:srgbClr val="000000"/>
              </a:solidFill>
              <a:latin typeface="Arial" panose="020B0604020202020204" pitchFamily="34" charset="0"/>
            </a:endParaRPr>
          </a:p>
          <a:p>
            <a:r>
              <a:rPr lang="en-US" dirty="0">
                <a:solidFill>
                  <a:srgbClr val="000000"/>
                </a:solidFill>
                <a:latin typeface="Arial" panose="020B0604020202020204" pitchFamily="34" charset="0"/>
              </a:rPr>
              <a:t>t</a:t>
            </a:r>
            <a:r>
              <a:rPr lang="en-US" dirty="0" smtClean="0">
                <a:solidFill>
                  <a:srgbClr val="000000"/>
                </a:solidFill>
                <a:latin typeface="Arial" panose="020B0604020202020204" pitchFamily="34" charset="0"/>
              </a:rPr>
              <a:t>he </a:t>
            </a:r>
            <a:r>
              <a:rPr lang="en-US" dirty="0">
                <a:solidFill>
                  <a:srgbClr val="000000"/>
                </a:solidFill>
                <a:latin typeface="Arial" panose="020B0604020202020204" pitchFamily="34" charset="0"/>
              </a:rPr>
              <a:t>user can </a:t>
            </a:r>
            <a:r>
              <a:rPr lang="en-US" dirty="0" smtClean="0">
                <a:solidFill>
                  <a:srgbClr val="000000"/>
                </a:solidFill>
                <a:latin typeface="Arial" panose="020B0604020202020204" pitchFamily="34" charset="0"/>
              </a:rPr>
              <a:t>select to view </a:t>
            </a:r>
            <a:r>
              <a:rPr lang="en-US" dirty="0">
                <a:solidFill>
                  <a:srgbClr val="000000"/>
                </a:solidFill>
                <a:latin typeface="Arial" panose="020B0604020202020204" pitchFamily="34" charset="0"/>
              </a:rPr>
              <a:t>the </a:t>
            </a:r>
            <a:r>
              <a:rPr lang="en-US" b="1" dirty="0" smtClean="0">
                <a:solidFill>
                  <a:srgbClr val="000000"/>
                </a:solidFill>
                <a:latin typeface="Arial" panose="020B0604020202020204" pitchFamily="34" charset="0"/>
              </a:rPr>
              <a:t>TEMPERATURE</a:t>
            </a:r>
            <a:r>
              <a:rPr lang="en-US" dirty="0" smtClean="0">
                <a:solidFill>
                  <a:srgbClr val="000000"/>
                </a:solidFill>
                <a:latin typeface="Arial" panose="020B0604020202020204" pitchFamily="34" charset="0"/>
              </a:rPr>
              <a:t> of the zone in a graphic representation and is able to select the </a:t>
            </a:r>
            <a:r>
              <a:rPr lang="en-US" sz="2000" b="1" dirty="0" smtClean="0">
                <a:solidFill>
                  <a:srgbClr val="000000"/>
                </a:solidFill>
                <a:latin typeface="Arial" panose="020B0604020202020204" pitchFamily="34" charset="0"/>
              </a:rPr>
              <a:t>REFRESH</a:t>
            </a:r>
            <a:r>
              <a:rPr lang="en-US" dirty="0" smtClean="0">
                <a:solidFill>
                  <a:srgbClr val="000000"/>
                </a:solidFill>
                <a:latin typeface="Arial" panose="020B0604020202020204" pitchFamily="34" charset="0"/>
              </a:rPr>
              <a:t> button on the upper corner in </a:t>
            </a:r>
            <a:r>
              <a:rPr lang="en-US" dirty="0">
                <a:solidFill>
                  <a:srgbClr val="000000"/>
                </a:solidFill>
                <a:latin typeface="Arial" panose="020B0604020202020204" pitchFamily="34" charset="0"/>
              </a:rPr>
              <a:t>order </a:t>
            </a:r>
            <a:r>
              <a:rPr lang="en-US" dirty="0" smtClean="0">
                <a:solidFill>
                  <a:srgbClr val="000000"/>
                </a:solidFill>
                <a:latin typeface="Arial" panose="020B0604020202020204" pitchFamily="34" charset="0"/>
              </a:rPr>
              <a:t>to update </a:t>
            </a:r>
            <a:r>
              <a:rPr lang="en-US" dirty="0">
                <a:solidFill>
                  <a:srgbClr val="000000"/>
                </a:solidFill>
                <a:latin typeface="Arial" panose="020B0604020202020204" pitchFamily="34" charset="0"/>
              </a:rPr>
              <a:t>the information. </a:t>
            </a:r>
            <a:endParaRPr lang="en-US" dirty="0">
              <a:solidFill>
                <a:prstClr val="black"/>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5821" y="1737359"/>
            <a:ext cx="2877415" cy="4603863"/>
          </a:xfrm>
          <a:prstGeom prst="rect">
            <a:avLst/>
          </a:prstGeom>
        </p:spPr>
      </p:pic>
      <p:sp>
        <p:nvSpPr>
          <p:cNvPr id="6" name="Right Arrow 5"/>
          <p:cNvSpPr/>
          <p:nvPr/>
        </p:nvSpPr>
        <p:spPr>
          <a:xfrm>
            <a:off x="4364264" y="2792114"/>
            <a:ext cx="540327" cy="15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7208340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Occupancy</a:t>
            </a:r>
            <a:endParaRPr lang="en-US" dirty="0"/>
          </a:p>
        </p:txBody>
      </p:sp>
      <p:sp>
        <p:nvSpPr>
          <p:cNvPr id="4" name="Rectangle 3"/>
          <p:cNvSpPr/>
          <p:nvPr/>
        </p:nvSpPr>
        <p:spPr>
          <a:xfrm>
            <a:off x="5167910" y="2406918"/>
            <a:ext cx="5652490" cy="1231106"/>
          </a:xfrm>
          <a:prstGeom prst="rect">
            <a:avLst/>
          </a:prstGeom>
        </p:spPr>
        <p:txBody>
          <a:bodyPr wrap="square">
            <a:spAutoFit/>
          </a:bodyPr>
          <a:lstStyle/>
          <a:p>
            <a:r>
              <a:rPr lang="en-US" dirty="0" smtClean="0">
                <a:solidFill>
                  <a:srgbClr val="000000"/>
                </a:solidFill>
                <a:latin typeface="Arial" panose="020B0604020202020204" pitchFamily="34" charset="0"/>
              </a:rPr>
              <a:t>After selecting a zone from the </a:t>
            </a:r>
            <a:r>
              <a:rPr lang="en-US" b="1" dirty="0" smtClean="0">
                <a:solidFill>
                  <a:srgbClr val="000000"/>
                </a:solidFill>
                <a:latin typeface="Arial" panose="020B0604020202020204" pitchFamily="34" charset="0"/>
              </a:rPr>
              <a:t>Main Screen</a:t>
            </a:r>
            <a:r>
              <a:rPr lang="en-US" dirty="0" smtClean="0">
                <a:solidFill>
                  <a:srgbClr val="000000"/>
                </a:solidFill>
                <a:latin typeface="Arial" panose="020B0604020202020204" pitchFamily="34" charset="0"/>
              </a:rPr>
              <a:t>,</a:t>
            </a:r>
            <a:endParaRPr lang="en-US" b="1" dirty="0" smtClean="0">
              <a:solidFill>
                <a:srgbClr val="000000"/>
              </a:solidFill>
              <a:latin typeface="Arial" panose="020B0604020202020204" pitchFamily="34" charset="0"/>
            </a:endParaRPr>
          </a:p>
          <a:p>
            <a:r>
              <a:rPr lang="en-US" dirty="0">
                <a:solidFill>
                  <a:srgbClr val="000000"/>
                </a:solidFill>
                <a:latin typeface="Arial" panose="020B0604020202020204" pitchFamily="34" charset="0"/>
              </a:rPr>
              <a:t>t</a:t>
            </a:r>
            <a:r>
              <a:rPr lang="en-US" dirty="0" smtClean="0">
                <a:solidFill>
                  <a:srgbClr val="000000"/>
                </a:solidFill>
                <a:latin typeface="Arial" panose="020B0604020202020204" pitchFamily="34" charset="0"/>
              </a:rPr>
              <a:t>he </a:t>
            </a:r>
            <a:r>
              <a:rPr lang="en-US" dirty="0">
                <a:solidFill>
                  <a:srgbClr val="000000"/>
                </a:solidFill>
                <a:latin typeface="Arial" panose="020B0604020202020204" pitchFamily="34" charset="0"/>
              </a:rPr>
              <a:t>user can </a:t>
            </a:r>
            <a:r>
              <a:rPr lang="en-US" dirty="0" smtClean="0">
                <a:solidFill>
                  <a:srgbClr val="000000"/>
                </a:solidFill>
                <a:latin typeface="Arial" panose="020B0604020202020204" pitchFamily="34" charset="0"/>
              </a:rPr>
              <a:t>select to view </a:t>
            </a:r>
            <a:r>
              <a:rPr lang="en-US" dirty="0">
                <a:solidFill>
                  <a:srgbClr val="000000"/>
                </a:solidFill>
                <a:latin typeface="Arial" panose="020B0604020202020204" pitchFamily="34" charset="0"/>
              </a:rPr>
              <a:t>the </a:t>
            </a:r>
            <a:r>
              <a:rPr lang="en-US" b="1" dirty="0">
                <a:solidFill>
                  <a:srgbClr val="000000"/>
                </a:solidFill>
                <a:latin typeface="Arial" panose="020B0604020202020204" pitchFamily="34" charset="0"/>
              </a:rPr>
              <a:t>OCCUPANCY</a:t>
            </a:r>
            <a:r>
              <a:rPr lang="en-US" dirty="0">
                <a:solidFill>
                  <a:srgbClr val="000000"/>
                </a:solidFill>
                <a:latin typeface="Arial" panose="020B0604020202020204" pitchFamily="34" charset="0"/>
              </a:rPr>
              <a:t> of </a:t>
            </a:r>
            <a:r>
              <a:rPr lang="en-US" dirty="0" smtClean="0">
                <a:solidFill>
                  <a:srgbClr val="000000"/>
                </a:solidFill>
                <a:latin typeface="Arial" panose="020B0604020202020204" pitchFamily="34" charset="0"/>
              </a:rPr>
              <a:t>the zone in a graph view and is able to select the </a:t>
            </a:r>
            <a:r>
              <a:rPr lang="en-US" sz="2000" b="1" dirty="0">
                <a:solidFill>
                  <a:srgbClr val="000000"/>
                </a:solidFill>
                <a:latin typeface="Arial" panose="020B0604020202020204" pitchFamily="34" charset="0"/>
              </a:rPr>
              <a:t>REFRESH</a:t>
            </a:r>
            <a:r>
              <a:rPr lang="en-US" dirty="0">
                <a:solidFill>
                  <a:srgbClr val="000000"/>
                </a:solidFill>
                <a:latin typeface="Arial" panose="020B0604020202020204" pitchFamily="34" charset="0"/>
              </a:rPr>
              <a:t> </a:t>
            </a:r>
            <a:r>
              <a:rPr lang="en-US" dirty="0" smtClean="0">
                <a:solidFill>
                  <a:srgbClr val="000000"/>
                </a:solidFill>
                <a:latin typeface="Arial" panose="020B0604020202020204" pitchFamily="34" charset="0"/>
              </a:rPr>
              <a:t>button in </a:t>
            </a:r>
            <a:r>
              <a:rPr lang="en-US" dirty="0">
                <a:solidFill>
                  <a:srgbClr val="000000"/>
                </a:solidFill>
                <a:latin typeface="Arial" panose="020B0604020202020204" pitchFamily="34" charset="0"/>
              </a:rPr>
              <a:t>order </a:t>
            </a:r>
            <a:r>
              <a:rPr lang="en-US" dirty="0" smtClean="0">
                <a:solidFill>
                  <a:srgbClr val="000000"/>
                </a:solidFill>
                <a:latin typeface="Arial" panose="020B0604020202020204" pitchFamily="34" charset="0"/>
              </a:rPr>
              <a:t>update the </a:t>
            </a:r>
            <a:r>
              <a:rPr lang="en-US" dirty="0">
                <a:solidFill>
                  <a:srgbClr val="000000"/>
                </a:solidFill>
                <a:latin typeface="Arial" panose="020B0604020202020204" pitchFamily="34" charset="0"/>
              </a:rPr>
              <a:t>information</a:t>
            </a:r>
            <a:r>
              <a:rPr lang="en-US" dirty="0" smtClean="0">
                <a:solidFill>
                  <a:srgbClr val="000000"/>
                </a:solidFill>
                <a:latin typeface="Arial" panose="020B0604020202020204" pitchFamily="34" charset="0"/>
              </a:rPr>
              <a:t>.</a:t>
            </a:r>
            <a:endParaRPr lang="en-US" dirty="0">
              <a:solidFill>
                <a:prstClr val="black"/>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3528" y="1737360"/>
            <a:ext cx="2877417" cy="4603866"/>
          </a:xfrm>
          <a:prstGeom prst="rect">
            <a:avLst/>
          </a:prstGeom>
        </p:spPr>
      </p:pic>
      <p:sp>
        <p:nvSpPr>
          <p:cNvPr id="6" name="Right Arrow 5"/>
          <p:cNvSpPr/>
          <p:nvPr/>
        </p:nvSpPr>
        <p:spPr>
          <a:xfrm>
            <a:off x="4364264" y="2792114"/>
            <a:ext cx="540327" cy="15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2557385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 Load</a:t>
            </a:r>
            <a:endParaRPr lang="en-US" dirty="0"/>
          </a:p>
        </p:txBody>
      </p:sp>
      <p:sp>
        <p:nvSpPr>
          <p:cNvPr id="4" name="Rectangle 3"/>
          <p:cNvSpPr/>
          <p:nvPr/>
        </p:nvSpPr>
        <p:spPr>
          <a:xfrm>
            <a:off x="5018859" y="2228041"/>
            <a:ext cx="5829249" cy="1785104"/>
          </a:xfrm>
          <a:prstGeom prst="rect">
            <a:avLst/>
          </a:prstGeom>
        </p:spPr>
        <p:txBody>
          <a:bodyPr wrap="square">
            <a:spAutoFit/>
          </a:bodyPr>
          <a:lstStyle/>
          <a:p>
            <a:r>
              <a:rPr lang="en-US" dirty="0" smtClean="0">
                <a:solidFill>
                  <a:srgbClr val="000000"/>
                </a:solidFill>
                <a:latin typeface="Arial" panose="020B0604020202020204" pitchFamily="34" charset="0"/>
              </a:rPr>
              <a:t>After selecting a zone from the </a:t>
            </a:r>
            <a:r>
              <a:rPr lang="en-US" b="1" dirty="0" smtClean="0">
                <a:solidFill>
                  <a:srgbClr val="000000"/>
                </a:solidFill>
                <a:latin typeface="Arial" panose="020B0604020202020204" pitchFamily="34" charset="0"/>
              </a:rPr>
              <a:t>Main Screen</a:t>
            </a:r>
            <a:r>
              <a:rPr lang="en-US" dirty="0" smtClean="0">
                <a:solidFill>
                  <a:srgbClr val="000000"/>
                </a:solidFill>
                <a:latin typeface="Arial" panose="020B0604020202020204" pitchFamily="34" charset="0"/>
              </a:rPr>
              <a:t>,</a:t>
            </a:r>
            <a:endParaRPr lang="en-US" b="1" dirty="0" smtClean="0">
              <a:solidFill>
                <a:srgbClr val="000000"/>
              </a:solidFill>
              <a:latin typeface="Arial" panose="020B0604020202020204" pitchFamily="34" charset="0"/>
            </a:endParaRPr>
          </a:p>
          <a:p>
            <a:r>
              <a:rPr lang="en-US" dirty="0" smtClean="0">
                <a:solidFill>
                  <a:srgbClr val="000000"/>
                </a:solidFill>
                <a:latin typeface="Arial" panose="020B0604020202020204" pitchFamily="34" charset="0"/>
              </a:rPr>
              <a:t>the user can select to view the </a:t>
            </a:r>
            <a:r>
              <a:rPr lang="en-US" b="1" dirty="0" smtClean="0">
                <a:solidFill>
                  <a:srgbClr val="000000"/>
                </a:solidFill>
                <a:latin typeface="Arial" panose="020B0604020202020204" pitchFamily="34" charset="0"/>
              </a:rPr>
              <a:t>PLUG </a:t>
            </a:r>
            <a:r>
              <a:rPr lang="en-US" b="1" dirty="0">
                <a:solidFill>
                  <a:srgbClr val="000000"/>
                </a:solidFill>
                <a:latin typeface="Arial" panose="020B0604020202020204" pitchFamily="34" charset="0"/>
              </a:rPr>
              <a:t>LOAD</a:t>
            </a:r>
            <a:r>
              <a:rPr lang="en-US" dirty="0">
                <a:solidFill>
                  <a:srgbClr val="000000"/>
                </a:solidFill>
                <a:latin typeface="Arial" panose="020B0604020202020204" pitchFamily="34" charset="0"/>
              </a:rPr>
              <a:t> </a:t>
            </a:r>
            <a:r>
              <a:rPr lang="en-US" dirty="0" smtClean="0">
                <a:solidFill>
                  <a:srgbClr val="000000"/>
                </a:solidFill>
                <a:latin typeface="Arial" panose="020B0604020202020204" pitchFamily="34" charset="0"/>
              </a:rPr>
              <a:t>of the zone and is able to </a:t>
            </a:r>
            <a:r>
              <a:rPr lang="en-US" sz="2000" b="1" dirty="0" smtClean="0">
                <a:solidFill>
                  <a:srgbClr val="000000"/>
                </a:solidFill>
                <a:latin typeface="Arial" panose="020B0604020202020204" pitchFamily="34" charset="0"/>
              </a:rPr>
              <a:t>REFRESH</a:t>
            </a:r>
            <a:r>
              <a:rPr lang="en-US" dirty="0" smtClean="0">
                <a:solidFill>
                  <a:srgbClr val="000000"/>
                </a:solidFill>
                <a:latin typeface="Arial" panose="020B0604020202020204" pitchFamily="34" charset="0"/>
              </a:rPr>
              <a:t> </a:t>
            </a:r>
            <a:r>
              <a:rPr lang="en-US" dirty="0">
                <a:solidFill>
                  <a:srgbClr val="000000"/>
                </a:solidFill>
                <a:latin typeface="Arial" panose="020B0604020202020204" pitchFamily="34" charset="0"/>
              </a:rPr>
              <a:t>in order to </a:t>
            </a:r>
            <a:r>
              <a:rPr lang="en-US" dirty="0" smtClean="0">
                <a:solidFill>
                  <a:srgbClr val="000000"/>
                </a:solidFill>
                <a:latin typeface="Arial" panose="020B0604020202020204" pitchFamily="34" charset="0"/>
              </a:rPr>
              <a:t>get updated </a:t>
            </a:r>
            <a:r>
              <a:rPr lang="en-US" dirty="0">
                <a:solidFill>
                  <a:srgbClr val="000000"/>
                </a:solidFill>
                <a:latin typeface="Arial" panose="020B0604020202020204" pitchFamily="34" charset="0"/>
              </a:rPr>
              <a:t>information. </a:t>
            </a:r>
            <a:r>
              <a:rPr lang="en-US" dirty="0" smtClean="0">
                <a:solidFill>
                  <a:srgbClr val="000000"/>
                </a:solidFill>
                <a:latin typeface="Arial" panose="020B0604020202020204" pitchFamily="34" charset="0"/>
              </a:rPr>
              <a:t>There is a graphic </a:t>
            </a:r>
            <a:r>
              <a:rPr lang="en-US" dirty="0">
                <a:solidFill>
                  <a:srgbClr val="000000"/>
                </a:solidFill>
                <a:latin typeface="Arial" panose="020B0604020202020204" pitchFamily="34" charset="0"/>
              </a:rPr>
              <a:t>representation for the appliance energy consumption per zone and </a:t>
            </a:r>
            <a:r>
              <a:rPr lang="en-US" dirty="0" smtClean="0">
                <a:solidFill>
                  <a:srgbClr val="000000"/>
                </a:solidFill>
                <a:latin typeface="Arial" panose="020B0604020202020204" pitchFamily="34" charset="0"/>
              </a:rPr>
              <a:t>the appliances average consumption for the building.</a:t>
            </a:r>
            <a:endParaRPr lang="en-US" dirty="0">
              <a:solidFill>
                <a:prstClr val="black"/>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990" y="1737360"/>
            <a:ext cx="2877417" cy="4603867"/>
          </a:xfrm>
          <a:prstGeom prst="rect">
            <a:avLst/>
          </a:prstGeom>
        </p:spPr>
      </p:pic>
      <p:sp>
        <p:nvSpPr>
          <p:cNvPr id="6" name="Right Arrow 5"/>
          <p:cNvSpPr/>
          <p:nvPr/>
        </p:nvSpPr>
        <p:spPr>
          <a:xfrm>
            <a:off x="4240470" y="2708986"/>
            <a:ext cx="540327" cy="15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2089921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Lighting</a:t>
            </a:r>
            <a:endParaRPr lang="en-US" dirty="0"/>
          </a:p>
        </p:txBody>
      </p:sp>
      <p:sp>
        <p:nvSpPr>
          <p:cNvPr id="4" name="Rectangle 3"/>
          <p:cNvSpPr/>
          <p:nvPr/>
        </p:nvSpPr>
        <p:spPr>
          <a:xfrm>
            <a:off x="5046569" y="2228040"/>
            <a:ext cx="5843103" cy="1785104"/>
          </a:xfrm>
          <a:prstGeom prst="rect">
            <a:avLst/>
          </a:prstGeom>
        </p:spPr>
        <p:txBody>
          <a:bodyPr wrap="square">
            <a:spAutoFit/>
          </a:bodyPr>
          <a:lstStyle/>
          <a:p>
            <a:r>
              <a:rPr lang="en-US" dirty="0" smtClean="0">
                <a:solidFill>
                  <a:srgbClr val="000000"/>
                </a:solidFill>
                <a:latin typeface="Arial" panose="020B0604020202020204" pitchFamily="34" charset="0"/>
              </a:rPr>
              <a:t>After selecting a zone from the </a:t>
            </a:r>
            <a:r>
              <a:rPr lang="en-US" b="1" dirty="0" smtClean="0">
                <a:solidFill>
                  <a:srgbClr val="000000"/>
                </a:solidFill>
                <a:latin typeface="Arial" panose="020B0604020202020204" pitchFamily="34" charset="0"/>
              </a:rPr>
              <a:t>Main Screen</a:t>
            </a:r>
            <a:r>
              <a:rPr lang="en-US" dirty="0" smtClean="0">
                <a:solidFill>
                  <a:srgbClr val="000000"/>
                </a:solidFill>
                <a:latin typeface="Arial" panose="020B0604020202020204" pitchFamily="34" charset="0"/>
              </a:rPr>
              <a:t>,</a:t>
            </a:r>
            <a:endParaRPr lang="en-US" b="1" dirty="0" smtClean="0">
              <a:solidFill>
                <a:srgbClr val="000000"/>
              </a:solidFill>
              <a:latin typeface="Arial" panose="020B0604020202020204" pitchFamily="34" charset="0"/>
            </a:endParaRPr>
          </a:p>
          <a:p>
            <a:r>
              <a:rPr lang="en-US" dirty="0" smtClean="0">
                <a:solidFill>
                  <a:srgbClr val="000000"/>
                </a:solidFill>
                <a:latin typeface="Arial" panose="020B0604020202020204" pitchFamily="34" charset="0"/>
              </a:rPr>
              <a:t>the user can select to view the </a:t>
            </a:r>
            <a:r>
              <a:rPr lang="en-US" b="1" dirty="0">
                <a:solidFill>
                  <a:srgbClr val="000000"/>
                </a:solidFill>
                <a:latin typeface="Arial" panose="020B0604020202020204" pitchFamily="34" charset="0"/>
              </a:rPr>
              <a:t>LIGHTING </a:t>
            </a:r>
            <a:r>
              <a:rPr lang="en-US" dirty="0" smtClean="0">
                <a:solidFill>
                  <a:srgbClr val="000000"/>
                </a:solidFill>
                <a:latin typeface="Arial" panose="020B0604020202020204" pitchFamily="34" charset="0"/>
              </a:rPr>
              <a:t>of the zone and is able to </a:t>
            </a:r>
            <a:r>
              <a:rPr lang="en-US" sz="2000" b="1" dirty="0" smtClean="0">
                <a:solidFill>
                  <a:srgbClr val="000000"/>
                </a:solidFill>
                <a:latin typeface="Arial" panose="020B0604020202020204" pitchFamily="34" charset="0"/>
              </a:rPr>
              <a:t>REFRESH</a:t>
            </a:r>
            <a:r>
              <a:rPr lang="en-US" dirty="0" smtClean="0">
                <a:solidFill>
                  <a:srgbClr val="000000"/>
                </a:solidFill>
                <a:latin typeface="Arial" panose="020B0604020202020204" pitchFamily="34" charset="0"/>
              </a:rPr>
              <a:t> in order to get updated information. There is a graphic </a:t>
            </a:r>
            <a:r>
              <a:rPr lang="en-US" dirty="0">
                <a:solidFill>
                  <a:srgbClr val="000000"/>
                </a:solidFill>
                <a:latin typeface="Arial" panose="020B0604020202020204" pitchFamily="34" charset="0"/>
              </a:rPr>
              <a:t>representation </a:t>
            </a:r>
            <a:r>
              <a:rPr lang="en-US" dirty="0" smtClean="0">
                <a:solidFill>
                  <a:srgbClr val="000000"/>
                </a:solidFill>
                <a:latin typeface="Arial" panose="020B0604020202020204" pitchFamily="34" charset="0"/>
              </a:rPr>
              <a:t>of </a:t>
            </a:r>
            <a:r>
              <a:rPr lang="en-US" dirty="0">
                <a:solidFill>
                  <a:srgbClr val="000000"/>
                </a:solidFill>
                <a:latin typeface="Arial" panose="020B0604020202020204" pitchFamily="34" charset="0"/>
              </a:rPr>
              <a:t>the </a:t>
            </a:r>
            <a:r>
              <a:rPr lang="en-US" dirty="0" smtClean="0">
                <a:solidFill>
                  <a:srgbClr val="000000"/>
                </a:solidFill>
                <a:latin typeface="Arial" panose="020B0604020202020204" pitchFamily="34" charset="0"/>
              </a:rPr>
              <a:t>lighting energy </a:t>
            </a:r>
            <a:r>
              <a:rPr lang="en-US" dirty="0">
                <a:solidFill>
                  <a:srgbClr val="000000"/>
                </a:solidFill>
                <a:latin typeface="Arial" panose="020B0604020202020204" pitchFamily="34" charset="0"/>
              </a:rPr>
              <a:t>performance </a:t>
            </a:r>
            <a:r>
              <a:rPr lang="en-US" dirty="0" smtClean="0">
                <a:solidFill>
                  <a:srgbClr val="000000"/>
                </a:solidFill>
                <a:latin typeface="Arial" panose="020B0604020202020204" pitchFamily="34" charset="0"/>
              </a:rPr>
              <a:t>of the zone and the lighting performance of the building.</a:t>
            </a:r>
            <a:endParaRPr lang="en-US" dirty="0">
              <a:solidFill>
                <a:prstClr val="black"/>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3529" y="1737359"/>
            <a:ext cx="2877415" cy="4603865"/>
          </a:xfrm>
          <a:prstGeom prst="rect">
            <a:avLst/>
          </a:prstGeom>
        </p:spPr>
      </p:pic>
      <p:sp>
        <p:nvSpPr>
          <p:cNvPr id="6" name="Right Arrow 5"/>
          <p:cNvSpPr/>
          <p:nvPr/>
        </p:nvSpPr>
        <p:spPr>
          <a:xfrm>
            <a:off x="4240470" y="2708986"/>
            <a:ext cx="540327" cy="15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6996781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of Air Conditioning</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80" y="1737360"/>
            <a:ext cx="2878976" cy="4606361"/>
          </a:xfrm>
          <a:prstGeom prst="rect">
            <a:avLst/>
          </a:prstGeom>
        </p:spPr>
      </p:pic>
      <p:sp>
        <p:nvSpPr>
          <p:cNvPr id="4" name="Right Arrow 3"/>
          <p:cNvSpPr/>
          <p:nvPr/>
        </p:nvSpPr>
        <p:spPr>
          <a:xfrm>
            <a:off x="4254325" y="2445750"/>
            <a:ext cx="540327" cy="15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TextBox 5"/>
          <p:cNvSpPr txBox="1"/>
          <p:nvPr/>
        </p:nvSpPr>
        <p:spPr>
          <a:xfrm>
            <a:off x="5140036" y="2230582"/>
            <a:ext cx="5666509" cy="923330"/>
          </a:xfrm>
          <a:prstGeom prst="rect">
            <a:avLst/>
          </a:prstGeom>
          <a:noFill/>
        </p:spPr>
        <p:txBody>
          <a:bodyPr wrap="square" rtlCol="0">
            <a:spAutoFit/>
          </a:bodyPr>
          <a:lstStyle/>
          <a:p>
            <a:r>
              <a:rPr lang="en-US" dirty="0">
                <a:solidFill>
                  <a:prstClr val="black"/>
                </a:solidFill>
                <a:latin typeface="Arial" panose="020B0604020202020204" pitchFamily="34" charset="0"/>
                <a:cs typeface="Arial" panose="020B0604020202020204" pitchFamily="34" charset="0"/>
              </a:rPr>
              <a:t>The user can make a</a:t>
            </a:r>
            <a:r>
              <a:rPr lang="en-US" b="1" dirty="0" smtClean="0">
                <a:solidFill>
                  <a:prstClr val="black"/>
                </a:solidFill>
                <a:latin typeface="Arial" panose="020B0604020202020204" pitchFamily="34" charset="0"/>
                <a:cs typeface="Arial" panose="020B0604020202020204" pitchFamily="34" charset="0"/>
              </a:rPr>
              <a:t> </a:t>
            </a:r>
            <a:r>
              <a:rPr lang="en-US" b="1" dirty="0">
                <a:solidFill>
                  <a:prstClr val="black"/>
                </a:solidFill>
                <a:latin typeface="Arial" panose="020B0604020202020204" pitchFamily="34" charset="0"/>
                <a:cs typeface="Arial" panose="020B0604020202020204" pitchFamily="34" charset="0"/>
              </a:rPr>
              <a:t>PREDICTION OF AIR CONDITIONING </a:t>
            </a:r>
            <a:r>
              <a:rPr lang="en-US" dirty="0" smtClean="0">
                <a:solidFill>
                  <a:prstClr val="black"/>
                </a:solidFill>
                <a:latin typeface="Arial" panose="020B0604020202020204" pitchFamily="34" charset="0"/>
                <a:cs typeface="Arial" panose="020B0604020202020204" pitchFamily="34" charset="0"/>
              </a:rPr>
              <a:t>by </a:t>
            </a:r>
            <a:r>
              <a:rPr lang="en-US" dirty="0">
                <a:solidFill>
                  <a:prstClr val="black"/>
                </a:solidFill>
                <a:latin typeface="Arial" panose="020B0604020202020204" pitchFamily="34" charset="0"/>
                <a:cs typeface="Arial" panose="020B0604020202020204" pitchFamily="34" charset="0"/>
              </a:rPr>
              <a:t>entering his/her temperature Set Point and </a:t>
            </a:r>
            <a:r>
              <a:rPr lang="en-US" dirty="0" smtClean="0">
                <a:solidFill>
                  <a:prstClr val="black"/>
                </a:solidFill>
                <a:latin typeface="Arial" panose="020B0604020202020204" pitchFamily="34" charset="0"/>
                <a:cs typeface="Arial" panose="020B0604020202020204" pitchFamily="34" charset="0"/>
              </a:rPr>
              <a:t>clicking the </a:t>
            </a:r>
            <a:r>
              <a:rPr lang="en-US" dirty="0">
                <a:solidFill>
                  <a:prstClr val="black"/>
                </a:solidFill>
                <a:latin typeface="Arial" panose="020B0604020202020204" pitchFamily="34" charset="0"/>
                <a:cs typeface="Arial" panose="020B0604020202020204" pitchFamily="34" charset="0"/>
              </a:rPr>
              <a:t>button </a:t>
            </a:r>
            <a:r>
              <a:rPr lang="en-US" b="1" dirty="0">
                <a:solidFill>
                  <a:prstClr val="black"/>
                </a:solidFill>
                <a:latin typeface="Arial" panose="020B0604020202020204" pitchFamily="34" charset="0"/>
                <a:cs typeface="Arial" panose="020B0604020202020204" pitchFamily="34" charset="0"/>
              </a:rPr>
              <a:t>predict</a:t>
            </a:r>
            <a:r>
              <a:rPr lang="en-US" dirty="0">
                <a:solidFill>
                  <a:prstClr val="black"/>
                </a:solidFill>
                <a:latin typeface="Arial" panose="020B0604020202020204" pitchFamily="34" charset="0"/>
                <a:cs typeface="Arial" panose="020B0604020202020204" pitchFamily="34" charset="0"/>
              </a:rPr>
              <a:t>.</a:t>
            </a:r>
          </a:p>
        </p:txBody>
      </p:sp>
      <p:sp>
        <p:nvSpPr>
          <p:cNvPr id="7" name="Right Arrow 6"/>
          <p:cNvSpPr/>
          <p:nvPr/>
        </p:nvSpPr>
        <p:spPr>
          <a:xfrm>
            <a:off x="4254325" y="3878170"/>
            <a:ext cx="540327" cy="15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extBox 7"/>
          <p:cNvSpPr txBox="1"/>
          <p:nvPr/>
        </p:nvSpPr>
        <p:spPr>
          <a:xfrm>
            <a:off x="5072721" y="3745549"/>
            <a:ext cx="5666509" cy="646331"/>
          </a:xfrm>
          <a:prstGeom prst="rect">
            <a:avLst/>
          </a:prstGeom>
          <a:noFill/>
        </p:spPr>
        <p:txBody>
          <a:bodyPr wrap="square" rtlCol="0">
            <a:spAutoFit/>
          </a:bodyPr>
          <a:lstStyle/>
          <a:p>
            <a:r>
              <a:rPr lang="en-US" dirty="0">
                <a:solidFill>
                  <a:prstClr val="black"/>
                </a:solidFill>
                <a:latin typeface="Arial" panose="020B0604020202020204" pitchFamily="34" charset="0"/>
                <a:cs typeface="Arial" panose="020B0604020202020204" pitchFamily="34" charset="0"/>
              </a:rPr>
              <a:t>The user can see different </a:t>
            </a:r>
            <a:r>
              <a:rPr lang="en-US" b="1" dirty="0">
                <a:solidFill>
                  <a:prstClr val="black"/>
                </a:solidFill>
                <a:latin typeface="Arial" panose="020B0604020202020204" pitchFamily="34" charset="0"/>
                <a:cs typeface="Arial" panose="020B0604020202020204" pitchFamily="34" charset="0"/>
              </a:rPr>
              <a:t>ANIMATION GIFS </a:t>
            </a:r>
            <a:r>
              <a:rPr lang="en-US" dirty="0">
                <a:solidFill>
                  <a:prstClr val="black"/>
                </a:solidFill>
                <a:latin typeface="Arial" panose="020B0604020202020204" pitchFamily="34" charset="0"/>
                <a:cs typeface="Arial" panose="020B0604020202020204" pitchFamily="34" charset="0"/>
              </a:rPr>
              <a:t>in order to learn how to save energy in a simple way.</a:t>
            </a:r>
          </a:p>
        </p:txBody>
      </p:sp>
    </p:spTree>
    <p:extLst>
      <p:ext uri="{BB962C8B-B14F-4D97-AF65-F5344CB8AC3E}">
        <p14:creationId xmlns:p14="http://schemas.microsoft.com/office/powerpoint/2010/main" val="70045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of </a:t>
            </a:r>
            <a:r>
              <a:rPr lang="en-US" dirty="0" smtClean="0"/>
              <a:t>Consumption of Appliances</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5822" y="1737360"/>
            <a:ext cx="2871354" cy="4594167"/>
          </a:xfrm>
          <a:prstGeom prst="rect">
            <a:avLst/>
          </a:prstGeom>
        </p:spPr>
      </p:pic>
      <p:sp>
        <p:nvSpPr>
          <p:cNvPr id="4" name="Right Arrow 3"/>
          <p:cNvSpPr/>
          <p:nvPr/>
        </p:nvSpPr>
        <p:spPr>
          <a:xfrm>
            <a:off x="4392871" y="2445750"/>
            <a:ext cx="540327" cy="15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extBox 4"/>
          <p:cNvSpPr txBox="1"/>
          <p:nvPr/>
        </p:nvSpPr>
        <p:spPr>
          <a:xfrm>
            <a:off x="5140036" y="2230582"/>
            <a:ext cx="5666509" cy="1477328"/>
          </a:xfrm>
          <a:prstGeom prst="rect">
            <a:avLst/>
          </a:prstGeom>
          <a:noFill/>
        </p:spPr>
        <p:txBody>
          <a:bodyPr wrap="square" rtlCol="0">
            <a:spAutoFit/>
          </a:bodyPr>
          <a:lstStyle/>
          <a:p>
            <a:r>
              <a:rPr lang="en-US" dirty="0">
                <a:solidFill>
                  <a:prstClr val="black"/>
                </a:solidFill>
                <a:latin typeface="Arial" panose="020B0604020202020204" pitchFamily="34" charset="0"/>
                <a:cs typeface="Arial" panose="020B0604020202020204" pitchFamily="34" charset="0"/>
              </a:rPr>
              <a:t>The user can make </a:t>
            </a:r>
            <a:r>
              <a:rPr lang="en-US" dirty="0" smtClean="0">
                <a:solidFill>
                  <a:prstClr val="black"/>
                </a:solidFill>
                <a:latin typeface="Arial" panose="020B0604020202020204" pitchFamily="34" charset="0"/>
                <a:cs typeface="Arial" panose="020B0604020202020204" pitchFamily="34" charset="0"/>
              </a:rPr>
              <a:t>a</a:t>
            </a:r>
            <a:r>
              <a:rPr lang="en-US" b="1" dirty="0" smtClean="0">
                <a:solidFill>
                  <a:prstClr val="black"/>
                </a:solidFill>
                <a:latin typeface="Arial" panose="020B0604020202020204" pitchFamily="34" charset="0"/>
                <a:cs typeface="Arial" panose="020B0604020202020204" pitchFamily="34" charset="0"/>
              </a:rPr>
              <a:t> </a:t>
            </a:r>
            <a:r>
              <a:rPr lang="en-US" b="1" dirty="0">
                <a:solidFill>
                  <a:prstClr val="black"/>
                </a:solidFill>
                <a:latin typeface="Arial" panose="020B0604020202020204" pitchFamily="34" charset="0"/>
                <a:cs typeface="Arial" panose="020B0604020202020204" pitchFamily="34" charset="0"/>
              </a:rPr>
              <a:t>PREDICTION OF CONSUMPTION OF APPLIANCES </a:t>
            </a:r>
            <a:r>
              <a:rPr lang="en-US" dirty="0" smtClean="0">
                <a:solidFill>
                  <a:prstClr val="black"/>
                </a:solidFill>
                <a:latin typeface="Arial" panose="020B0604020202020204" pitchFamily="34" charset="0"/>
                <a:cs typeface="Arial" panose="020B0604020202020204" pitchFamily="34" charset="0"/>
              </a:rPr>
              <a:t>by completing </a:t>
            </a:r>
            <a:r>
              <a:rPr lang="en-US" dirty="0">
                <a:solidFill>
                  <a:prstClr val="black"/>
                </a:solidFill>
                <a:latin typeface="Arial" panose="020B0604020202020204" pitchFamily="34" charset="0"/>
                <a:cs typeface="Arial" panose="020B0604020202020204" pitchFamily="34" charset="0"/>
              </a:rPr>
              <a:t>the information in the expandable list and </a:t>
            </a:r>
            <a:r>
              <a:rPr lang="en-US" dirty="0" smtClean="0">
                <a:solidFill>
                  <a:prstClr val="black"/>
                </a:solidFill>
                <a:latin typeface="Arial" panose="020B0604020202020204" pitchFamily="34" charset="0"/>
                <a:cs typeface="Arial" panose="020B0604020202020204" pitchFamily="34" charset="0"/>
              </a:rPr>
              <a:t>then clicking the </a:t>
            </a:r>
            <a:r>
              <a:rPr lang="en-US" b="1" dirty="0" smtClean="0">
                <a:solidFill>
                  <a:prstClr val="black"/>
                </a:solidFill>
                <a:latin typeface="Arial" panose="020B0604020202020204" pitchFamily="34" charset="0"/>
                <a:cs typeface="Arial" panose="020B0604020202020204" pitchFamily="34" charset="0"/>
              </a:rPr>
              <a:t>Monthly Consumption </a:t>
            </a:r>
            <a:r>
              <a:rPr lang="en-US" dirty="0">
                <a:solidFill>
                  <a:prstClr val="black"/>
                </a:solidFill>
                <a:latin typeface="Arial" panose="020B0604020202020204" pitchFamily="34" charset="0"/>
                <a:cs typeface="Arial" panose="020B0604020202020204" pitchFamily="34" charset="0"/>
              </a:rPr>
              <a:t>and </a:t>
            </a:r>
            <a:r>
              <a:rPr lang="en-US" b="1" dirty="0" smtClean="0">
                <a:solidFill>
                  <a:prstClr val="black"/>
                </a:solidFill>
                <a:latin typeface="Arial" panose="020B0604020202020204" pitchFamily="34" charset="0"/>
                <a:cs typeface="Arial" panose="020B0604020202020204" pitchFamily="34" charset="0"/>
              </a:rPr>
              <a:t>Monthly Cost</a:t>
            </a:r>
            <a:r>
              <a:rPr lang="en-US" dirty="0">
                <a:solidFill>
                  <a:prstClr val="black"/>
                </a:solidFill>
                <a:latin typeface="Arial" panose="020B0604020202020204" pitchFamily="34" charset="0"/>
                <a:cs typeface="Arial" panose="020B0604020202020204" pitchFamily="34" charset="0"/>
              </a:rPr>
              <a:t> </a:t>
            </a:r>
            <a:r>
              <a:rPr lang="en-US" dirty="0" smtClean="0">
                <a:solidFill>
                  <a:prstClr val="black"/>
                </a:solidFill>
                <a:latin typeface="Arial" panose="020B0604020202020204" pitchFamily="34" charset="0"/>
                <a:cs typeface="Arial" panose="020B0604020202020204" pitchFamily="34" charset="0"/>
              </a:rPr>
              <a:t>to view these predictions.</a:t>
            </a:r>
            <a:endParaRPr lang="en-US"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88594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Appliance to a Zone</a:t>
            </a:r>
            <a:endParaRPr lang="en-US" dirty="0"/>
          </a:p>
        </p:txBody>
      </p:sp>
      <p:sp>
        <p:nvSpPr>
          <p:cNvPr id="4" name="Rectangle 3"/>
          <p:cNvSpPr/>
          <p:nvPr/>
        </p:nvSpPr>
        <p:spPr>
          <a:xfrm>
            <a:off x="4882590" y="1874007"/>
            <a:ext cx="2776714" cy="1754326"/>
          </a:xfrm>
          <a:prstGeom prst="rect">
            <a:avLst/>
          </a:prstGeom>
        </p:spPr>
        <p:txBody>
          <a:bodyPr wrap="square">
            <a:spAutoFit/>
          </a:bodyPr>
          <a:lstStyle/>
          <a:p>
            <a:r>
              <a:rPr lang="en-US" dirty="0" smtClean="0">
                <a:solidFill>
                  <a:srgbClr val="000000"/>
                </a:solidFill>
                <a:latin typeface="Arial" panose="020B0604020202020204" pitchFamily="34" charset="0"/>
              </a:rPr>
              <a:t>After selecting a zone from the </a:t>
            </a:r>
            <a:r>
              <a:rPr lang="en-US" b="1" dirty="0" smtClean="0">
                <a:solidFill>
                  <a:srgbClr val="000000"/>
                </a:solidFill>
                <a:latin typeface="Arial" panose="020B0604020202020204" pitchFamily="34" charset="0"/>
              </a:rPr>
              <a:t>Main Screen</a:t>
            </a:r>
            <a:r>
              <a:rPr lang="en-US" dirty="0" smtClean="0">
                <a:solidFill>
                  <a:srgbClr val="000000"/>
                </a:solidFill>
                <a:latin typeface="Arial" panose="020B0604020202020204" pitchFamily="34" charset="0"/>
              </a:rPr>
              <a:t>,</a:t>
            </a:r>
            <a:endParaRPr lang="en-US" b="1" dirty="0" smtClean="0">
              <a:solidFill>
                <a:srgbClr val="000000"/>
              </a:solidFill>
              <a:latin typeface="Arial" panose="020B0604020202020204" pitchFamily="34" charset="0"/>
            </a:endParaRPr>
          </a:p>
          <a:p>
            <a:r>
              <a:rPr lang="en-US" dirty="0">
                <a:solidFill>
                  <a:srgbClr val="000000"/>
                </a:solidFill>
                <a:latin typeface="Arial" panose="020B0604020202020204" pitchFamily="34" charset="0"/>
              </a:rPr>
              <a:t>t</a:t>
            </a:r>
            <a:r>
              <a:rPr lang="en-US" dirty="0" smtClean="0">
                <a:solidFill>
                  <a:srgbClr val="000000"/>
                </a:solidFill>
                <a:latin typeface="Arial" panose="020B0604020202020204" pitchFamily="34" charset="0"/>
              </a:rPr>
              <a:t>he </a:t>
            </a:r>
            <a:r>
              <a:rPr lang="en-US" dirty="0">
                <a:solidFill>
                  <a:srgbClr val="000000"/>
                </a:solidFill>
                <a:latin typeface="Arial" panose="020B0604020202020204" pitchFamily="34" charset="0"/>
              </a:rPr>
              <a:t>user can </a:t>
            </a:r>
            <a:r>
              <a:rPr lang="en-US" dirty="0" smtClean="0">
                <a:solidFill>
                  <a:srgbClr val="000000"/>
                </a:solidFill>
                <a:latin typeface="Arial" panose="020B0604020202020204" pitchFamily="34" charset="0"/>
              </a:rPr>
              <a:t>select the </a:t>
            </a:r>
            <a:r>
              <a:rPr lang="en-US" b="1" dirty="0" smtClean="0">
                <a:solidFill>
                  <a:srgbClr val="000000"/>
                </a:solidFill>
                <a:latin typeface="Arial" panose="020B0604020202020204" pitchFamily="34" charset="0"/>
              </a:rPr>
              <a:t>ADD APPLIANCE</a:t>
            </a:r>
            <a:r>
              <a:rPr lang="en-US" dirty="0" smtClean="0">
                <a:solidFill>
                  <a:srgbClr val="000000"/>
                </a:solidFill>
                <a:latin typeface="Arial" panose="020B0604020202020204" pitchFamily="34" charset="0"/>
              </a:rPr>
              <a:t> icon on the upper right corner of the Action Bar.</a:t>
            </a:r>
            <a:endParaRPr lang="en-US" dirty="0">
              <a:solidFill>
                <a:prstClr val="black"/>
              </a:solidFill>
            </a:endParaRPr>
          </a:p>
        </p:txBody>
      </p:sp>
      <p:sp>
        <p:nvSpPr>
          <p:cNvPr id="6" name="Right Arrow 5"/>
          <p:cNvSpPr/>
          <p:nvPr/>
        </p:nvSpPr>
        <p:spPr>
          <a:xfrm>
            <a:off x="4109370" y="2027839"/>
            <a:ext cx="540327" cy="15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80" y="1737361"/>
            <a:ext cx="2874219" cy="459875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79659" y="1741624"/>
            <a:ext cx="2871555" cy="4594487"/>
          </a:xfrm>
          <a:prstGeom prst="rect">
            <a:avLst/>
          </a:prstGeom>
        </p:spPr>
      </p:pic>
      <p:sp>
        <p:nvSpPr>
          <p:cNvPr id="8" name="Right Arrow 7"/>
          <p:cNvSpPr/>
          <p:nvPr/>
        </p:nvSpPr>
        <p:spPr>
          <a:xfrm>
            <a:off x="7701460" y="4541302"/>
            <a:ext cx="540327" cy="15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4882590" y="3750788"/>
            <a:ext cx="2680999" cy="2308324"/>
          </a:xfrm>
          <a:prstGeom prst="rect">
            <a:avLst/>
          </a:prstGeom>
        </p:spPr>
        <p:txBody>
          <a:bodyPr wrap="square">
            <a:spAutoFit/>
          </a:bodyPr>
          <a:lstStyle/>
          <a:p>
            <a:r>
              <a:rPr lang="en-US" dirty="0" smtClean="0">
                <a:solidFill>
                  <a:srgbClr val="000000"/>
                </a:solidFill>
                <a:latin typeface="Arial" panose="020B0604020202020204" pitchFamily="34" charset="0"/>
              </a:rPr>
              <a:t>The user can see all the appliances of the zone and click the </a:t>
            </a:r>
            <a:r>
              <a:rPr lang="en-US" b="1" dirty="0" smtClean="0">
                <a:solidFill>
                  <a:srgbClr val="000000"/>
                </a:solidFill>
                <a:latin typeface="Arial" panose="020B0604020202020204" pitchFamily="34" charset="0"/>
              </a:rPr>
              <a:t>ADD</a:t>
            </a:r>
            <a:r>
              <a:rPr lang="en-US" dirty="0" smtClean="0">
                <a:solidFill>
                  <a:srgbClr val="000000"/>
                </a:solidFill>
                <a:latin typeface="Arial" panose="020B0604020202020204" pitchFamily="34" charset="0"/>
              </a:rPr>
              <a:t> button on the upper right corner. The </a:t>
            </a:r>
            <a:r>
              <a:rPr lang="en-US" dirty="0">
                <a:solidFill>
                  <a:srgbClr val="000000"/>
                </a:solidFill>
                <a:latin typeface="Arial" panose="020B0604020202020204" pitchFamily="34" charset="0"/>
              </a:rPr>
              <a:t>user can </a:t>
            </a:r>
            <a:r>
              <a:rPr lang="en-US" dirty="0" smtClean="0">
                <a:solidFill>
                  <a:srgbClr val="000000"/>
                </a:solidFill>
                <a:latin typeface="Arial" panose="020B0604020202020204" pitchFamily="34" charset="0"/>
              </a:rPr>
              <a:t>enter the information for the appliance and select to </a:t>
            </a:r>
            <a:r>
              <a:rPr lang="en-US" b="1" dirty="0" smtClean="0">
                <a:solidFill>
                  <a:srgbClr val="000000"/>
                </a:solidFill>
                <a:latin typeface="Arial" panose="020B0604020202020204" pitchFamily="34" charset="0"/>
              </a:rPr>
              <a:t>SET</a:t>
            </a:r>
            <a:r>
              <a:rPr lang="en-US" dirty="0" smtClean="0">
                <a:solidFill>
                  <a:srgbClr val="000000"/>
                </a:solidFill>
                <a:latin typeface="Arial" panose="020B0604020202020204" pitchFamily="34" charset="0"/>
              </a:rPr>
              <a:t> the data.</a:t>
            </a:r>
            <a:endParaRPr lang="en-US" dirty="0">
              <a:solidFill>
                <a:prstClr val="black"/>
              </a:solidFill>
            </a:endParaRPr>
          </a:p>
        </p:txBody>
      </p:sp>
    </p:spTree>
    <p:extLst>
      <p:ext uri="{BB962C8B-B14F-4D97-AF65-F5344CB8AC3E}">
        <p14:creationId xmlns:p14="http://schemas.microsoft.com/office/powerpoint/2010/main" val="6175285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575" y="272955"/>
            <a:ext cx="10058400" cy="1450757"/>
          </a:xfrm>
        </p:spPr>
        <p:txBody>
          <a:bodyPr/>
          <a:lstStyle/>
          <a:p>
            <a:r>
              <a:rPr lang="en-US" dirty="0" smtClean="0"/>
              <a:t>View Wasteful Regions</a:t>
            </a:r>
            <a:endParaRPr lang="en-US" dirty="0"/>
          </a:p>
        </p:txBody>
      </p:sp>
      <p:sp>
        <p:nvSpPr>
          <p:cNvPr id="3" name="Rectangle 2"/>
          <p:cNvSpPr/>
          <p:nvPr/>
        </p:nvSpPr>
        <p:spPr>
          <a:xfrm>
            <a:off x="4844105" y="2495304"/>
            <a:ext cx="2619339" cy="1200329"/>
          </a:xfrm>
          <a:prstGeom prst="rect">
            <a:avLst/>
          </a:prstGeom>
        </p:spPr>
        <p:txBody>
          <a:bodyPr wrap="square">
            <a:spAutoFit/>
          </a:bodyPr>
          <a:lstStyle/>
          <a:p>
            <a:r>
              <a:rPr lang="en-US" dirty="0" smtClean="0">
                <a:solidFill>
                  <a:srgbClr val="000000"/>
                </a:solidFill>
                <a:latin typeface="Arial" panose="020B0604020202020204" pitchFamily="34" charset="0"/>
              </a:rPr>
              <a:t>From the </a:t>
            </a:r>
            <a:r>
              <a:rPr lang="en-US" b="1" dirty="0" smtClean="0">
                <a:solidFill>
                  <a:srgbClr val="000000"/>
                </a:solidFill>
                <a:latin typeface="Arial" panose="020B0604020202020204" pitchFamily="34" charset="0"/>
              </a:rPr>
              <a:t>Main Screen</a:t>
            </a:r>
            <a:r>
              <a:rPr lang="en-US" dirty="0" smtClean="0">
                <a:solidFill>
                  <a:srgbClr val="000000"/>
                </a:solidFill>
                <a:latin typeface="Arial" panose="020B0604020202020204" pitchFamily="34" charset="0"/>
              </a:rPr>
              <a:t>, the </a:t>
            </a:r>
            <a:r>
              <a:rPr lang="en-US" dirty="0">
                <a:solidFill>
                  <a:srgbClr val="000000"/>
                </a:solidFill>
                <a:latin typeface="Arial" panose="020B0604020202020204" pitchFamily="34" charset="0"/>
              </a:rPr>
              <a:t>user </a:t>
            </a:r>
            <a:r>
              <a:rPr lang="en-US" dirty="0" smtClean="0">
                <a:solidFill>
                  <a:srgbClr val="000000"/>
                </a:solidFill>
                <a:latin typeface="Arial" panose="020B0604020202020204" pitchFamily="34" charset="0"/>
              </a:rPr>
              <a:t>can click on </a:t>
            </a:r>
            <a:r>
              <a:rPr lang="en-US" b="1" dirty="0" smtClean="0">
                <a:solidFill>
                  <a:srgbClr val="000000"/>
                </a:solidFill>
                <a:latin typeface="Arial" panose="020B0604020202020204" pitchFamily="34" charset="0"/>
              </a:rPr>
              <a:t>SAVE ENERGY</a:t>
            </a:r>
            <a:r>
              <a:rPr lang="en-US" dirty="0" smtClean="0">
                <a:solidFill>
                  <a:srgbClr val="000000"/>
                </a:solidFill>
                <a:latin typeface="Arial" panose="020B0604020202020204" pitchFamily="34" charset="0"/>
              </a:rPr>
              <a:t> to view the wasteful regions.</a:t>
            </a:r>
            <a:endParaRPr lang="en-US" dirty="0">
              <a:solidFill>
                <a:prstClr val="black"/>
              </a:solidFill>
            </a:endParaRPr>
          </a:p>
        </p:txBody>
      </p:sp>
      <p:sp>
        <p:nvSpPr>
          <p:cNvPr id="6" name="Right Arrow 5"/>
          <p:cNvSpPr/>
          <p:nvPr/>
        </p:nvSpPr>
        <p:spPr>
          <a:xfrm>
            <a:off x="4239129" y="3095469"/>
            <a:ext cx="540327" cy="180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735" y="1723712"/>
            <a:ext cx="2880530" cy="4608849"/>
          </a:xfrm>
          <a:prstGeom prst="rect">
            <a:avLst/>
          </a:prstGeom>
        </p:spPr>
      </p:pic>
      <p:sp>
        <p:nvSpPr>
          <p:cNvPr id="9" name="Right Arrow 8"/>
          <p:cNvSpPr/>
          <p:nvPr/>
        </p:nvSpPr>
        <p:spPr>
          <a:xfrm>
            <a:off x="7601200" y="4509344"/>
            <a:ext cx="540327" cy="15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4885147" y="4089734"/>
            <a:ext cx="2578297" cy="2031325"/>
          </a:xfrm>
          <a:prstGeom prst="rect">
            <a:avLst/>
          </a:prstGeom>
          <a:noFill/>
        </p:spPr>
        <p:txBody>
          <a:bodyPr wrap="square" rtlCol="0">
            <a:spAutoFit/>
          </a:bodyPr>
          <a:lstStyle/>
          <a:p>
            <a:r>
              <a:rPr lang="en-US" dirty="0">
                <a:solidFill>
                  <a:prstClr val="black"/>
                </a:solidFill>
                <a:latin typeface="Arial" panose="020B0604020202020204" pitchFamily="34" charset="0"/>
                <a:cs typeface="Arial" panose="020B0604020202020204" pitchFamily="34" charset="0"/>
              </a:rPr>
              <a:t>The user can </a:t>
            </a:r>
            <a:r>
              <a:rPr lang="en-US" dirty="0" smtClean="0">
                <a:solidFill>
                  <a:prstClr val="black"/>
                </a:solidFill>
                <a:latin typeface="Arial" panose="020B0604020202020204" pitchFamily="34" charset="0"/>
                <a:cs typeface="Arial" panose="020B0604020202020204" pitchFamily="34" charset="0"/>
              </a:rPr>
              <a:t>then select to Turn Off Light in a region with no occupants, Turn Off Appliance, or Notify Users of Wasteful Region.</a:t>
            </a:r>
            <a:endParaRPr lang="en-US" dirty="0">
              <a:solidFill>
                <a:prstClr val="black"/>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9213" y="1723712"/>
            <a:ext cx="2873762" cy="4598020"/>
          </a:xfrm>
          <a:prstGeom prst="rect">
            <a:avLst/>
          </a:prstGeom>
        </p:spPr>
      </p:pic>
    </p:spTree>
    <p:extLst>
      <p:ext uri="{BB962C8B-B14F-4D97-AF65-F5344CB8AC3E}">
        <p14:creationId xmlns:p14="http://schemas.microsoft.com/office/powerpoint/2010/main" val="31622562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575" y="272955"/>
            <a:ext cx="10058400" cy="1450757"/>
          </a:xfrm>
        </p:spPr>
        <p:txBody>
          <a:bodyPr/>
          <a:lstStyle/>
          <a:p>
            <a:r>
              <a:rPr lang="en-US" dirty="0" smtClean="0"/>
              <a:t>Turn Light Off and Earn Points </a:t>
            </a:r>
            <a:endParaRPr lang="en-US" dirty="0"/>
          </a:p>
        </p:txBody>
      </p:sp>
      <p:sp>
        <p:nvSpPr>
          <p:cNvPr id="3" name="Rectangle 2"/>
          <p:cNvSpPr/>
          <p:nvPr/>
        </p:nvSpPr>
        <p:spPr>
          <a:xfrm>
            <a:off x="4864625" y="1891060"/>
            <a:ext cx="2619339" cy="2031325"/>
          </a:xfrm>
          <a:prstGeom prst="rect">
            <a:avLst/>
          </a:prstGeom>
        </p:spPr>
        <p:txBody>
          <a:bodyPr wrap="square">
            <a:spAutoFit/>
          </a:bodyPr>
          <a:lstStyle/>
          <a:p>
            <a:r>
              <a:rPr lang="en-US" dirty="0" smtClean="0">
                <a:solidFill>
                  <a:srgbClr val="000000"/>
                </a:solidFill>
                <a:latin typeface="Arial" panose="020B0604020202020204" pitchFamily="34" charset="0"/>
              </a:rPr>
              <a:t>After clicking on </a:t>
            </a:r>
            <a:r>
              <a:rPr lang="en-US" b="1" dirty="0" smtClean="0">
                <a:solidFill>
                  <a:srgbClr val="000000"/>
                </a:solidFill>
                <a:latin typeface="Arial" panose="020B0604020202020204" pitchFamily="34" charset="0"/>
              </a:rPr>
              <a:t>SAVE ENERGY</a:t>
            </a:r>
            <a:r>
              <a:rPr lang="en-US" dirty="0" smtClean="0">
                <a:solidFill>
                  <a:srgbClr val="000000"/>
                </a:solidFill>
                <a:latin typeface="Arial" panose="020B0604020202020204" pitchFamily="34" charset="0"/>
              </a:rPr>
              <a:t> </a:t>
            </a:r>
            <a:r>
              <a:rPr lang="en-US" dirty="0">
                <a:solidFill>
                  <a:srgbClr val="000000"/>
                </a:solidFill>
                <a:latin typeface="Arial" panose="020B0604020202020204" pitchFamily="34" charset="0"/>
              </a:rPr>
              <a:t>f</a:t>
            </a:r>
            <a:r>
              <a:rPr lang="en-US" dirty="0" smtClean="0">
                <a:solidFill>
                  <a:srgbClr val="000000"/>
                </a:solidFill>
                <a:latin typeface="Arial" panose="020B0604020202020204" pitchFamily="34" charset="0"/>
              </a:rPr>
              <a:t>rom the </a:t>
            </a:r>
            <a:r>
              <a:rPr lang="en-US" b="1" dirty="0" smtClean="0">
                <a:solidFill>
                  <a:srgbClr val="000000"/>
                </a:solidFill>
                <a:latin typeface="Arial" panose="020B0604020202020204" pitchFamily="34" charset="0"/>
              </a:rPr>
              <a:t>Main Screen</a:t>
            </a:r>
            <a:r>
              <a:rPr lang="en-US" dirty="0" smtClean="0">
                <a:solidFill>
                  <a:srgbClr val="000000"/>
                </a:solidFill>
                <a:latin typeface="Arial" panose="020B0604020202020204" pitchFamily="34" charset="0"/>
              </a:rPr>
              <a:t>, the user can select the Lightbulb icon to Turn Light Off in a region with no occupants.</a:t>
            </a:r>
            <a:endParaRPr lang="en-US" dirty="0">
              <a:solidFill>
                <a:prstClr val="black"/>
              </a:solidFill>
            </a:endParaRPr>
          </a:p>
        </p:txBody>
      </p:sp>
      <p:sp>
        <p:nvSpPr>
          <p:cNvPr id="6" name="Right Arrow 5"/>
          <p:cNvSpPr/>
          <p:nvPr/>
        </p:nvSpPr>
        <p:spPr>
          <a:xfrm>
            <a:off x="4161317" y="3090911"/>
            <a:ext cx="540327" cy="180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ight Arrow 8"/>
          <p:cNvSpPr/>
          <p:nvPr/>
        </p:nvSpPr>
        <p:spPr>
          <a:xfrm>
            <a:off x="7601200" y="4509344"/>
            <a:ext cx="540327" cy="15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4885147" y="4089734"/>
            <a:ext cx="2578297" cy="1477328"/>
          </a:xfrm>
          <a:prstGeom prst="rect">
            <a:avLst/>
          </a:prstGeom>
          <a:noFill/>
        </p:spPr>
        <p:txBody>
          <a:bodyPr wrap="square" rtlCol="0">
            <a:spAutoFit/>
          </a:bodyPr>
          <a:lstStyle/>
          <a:p>
            <a:r>
              <a:rPr lang="en-US" dirty="0">
                <a:solidFill>
                  <a:prstClr val="black"/>
                </a:solidFill>
                <a:latin typeface="Arial" panose="020B0604020202020204" pitchFamily="34" charset="0"/>
                <a:cs typeface="Arial" panose="020B0604020202020204" pitchFamily="34" charset="0"/>
              </a:rPr>
              <a:t>The user can </a:t>
            </a:r>
            <a:r>
              <a:rPr lang="en-US" dirty="0" smtClean="0">
                <a:solidFill>
                  <a:prstClr val="black"/>
                </a:solidFill>
                <a:latin typeface="Arial" panose="020B0604020202020204" pitchFamily="34" charset="0"/>
                <a:cs typeface="Arial" panose="020B0604020202020204" pitchFamily="34" charset="0"/>
              </a:rPr>
              <a:t>earn Reward Points by turning off the light and selecting the </a:t>
            </a:r>
            <a:r>
              <a:rPr lang="en-US" b="1" dirty="0" smtClean="0">
                <a:solidFill>
                  <a:prstClr val="black"/>
                </a:solidFill>
                <a:latin typeface="Arial" panose="020B0604020202020204" pitchFamily="34" charset="0"/>
                <a:cs typeface="Arial" panose="020B0604020202020204" pitchFamily="34" charset="0"/>
              </a:rPr>
              <a:t>Turned Off Light</a:t>
            </a:r>
            <a:r>
              <a:rPr lang="en-US" dirty="0" smtClean="0">
                <a:solidFill>
                  <a:prstClr val="black"/>
                </a:solidFill>
                <a:latin typeface="Arial" panose="020B0604020202020204" pitchFamily="34" charset="0"/>
                <a:cs typeface="Arial" panose="020B0604020202020204" pitchFamily="34" charset="0"/>
              </a:rPr>
              <a:t> button.</a:t>
            </a:r>
            <a:endParaRPr lang="en-US" dirty="0">
              <a:solidFill>
                <a:prstClr val="black"/>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575" y="1723712"/>
            <a:ext cx="2873762" cy="459802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9211" y="1723713"/>
            <a:ext cx="2873763" cy="4598020"/>
          </a:xfrm>
          <a:prstGeom prst="rect">
            <a:avLst/>
          </a:prstGeom>
        </p:spPr>
      </p:pic>
    </p:spTree>
    <p:extLst>
      <p:ext uri="{BB962C8B-B14F-4D97-AF65-F5344CB8AC3E}">
        <p14:creationId xmlns:p14="http://schemas.microsoft.com/office/powerpoint/2010/main" val="30995814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573206"/>
            <a:ext cx="10058400" cy="645994"/>
          </a:xfrm>
        </p:spPr>
        <p:txBody>
          <a:bodyPr>
            <a:normAutofit fontScale="90000"/>
          </a:bodyPr>
          <a:lstStyle/>
          <a:p>
            <a:r>
              <a:rPr lang="en-US" dirty="0" smtClean="0"/>
              <a:t>Overview</a:t>
            </a:r>
            <a:endParaRPr lang="en-US" dirty="0"/>
          </a:p>
        </p:txBody>
      </p:sp>
      <p:sp>
        <p:nvSpPr>
          <p:cNvPr id="3" name="TextBox 2"/>
          <p:cNvSpPr txBox="1"/>
          <p:nvPr/>
        </p:nvSpPr>
        <p:spPr>
          <a:xfrm>
            <a:off x="1097280" y="1756907"/>
            <a:ext cx="9831847" cy="923330"/>
          </a:xfrm>
          <a:prstGeom prst="rect">
            <a:avLst/>
          </a:prstGeom>
          <a:noFill/>
        </p:spPr>
        <p:txBody>
          <a:bodyPr wrap="square" rtlCol="0">
            <a:spAutoFit/>
          </a:bodyPr>
          <a:lstStyle/>
          <a:p>
            <a:r>
              <a:rPr lang="en-US" dirty="0">
                <a:solidFill>
                  <a:prstClr val="black"/>
                </a:solidFill>
              </a:rPr>
              <a:t>T</a:t>
            </a:r>
            <a:r>
              <a:rPr lang="en-US" dirty="0" smtClean="0">
                <a:solidFill>
                  <a:prstClr val="black"/>
                </a:solidFill>
              </a:rPr>
              <a:t>he </a:t>
            </a:r>
            <a:r>
              <a:rPr lang="en-US" dirty="0">
                <a:solidFill>
                  <a:prstClr val="black"/>
                </a:solidFill>
              </a:rPr>
              <a:t>application Smart System for Occupancy and Building Energy Control </a:t>
            </a:r>
            <a:r>
              <a:rPr lang="en-US" dirty="0" smtClean="0">
                <a:solidFill>
                  <a:prstClr val="black"/>
                </a:solidFill>
              </a:rPr>
              <a:t>allows users to view energy consumption data of zones and to draw conclusions based on statistical analysis of the data.</a:t>
            </a:r>
            <a:endParaRPr lang="en-US" dirty="0">
              <a:solidFill>
                <a:prstClr val="black"/>
              </a:solidFill>
            </a:endParaRPr>
          </a:p>
          <a:p>
            <a:r>
              <a:rPr lang="en-US" dirty="0">
                <a:solidFill>
                  <a:prstClr val="black"/>
                </a:solidFill>
              </a:rPr>
              <a:t>This manual delivers an overview of the sample </a:t>
            </a:r>
            <a:r>
              <a:rPr lang="en-US" dirty="0" smtClean="0">
                <a:solidFill>
                  <a:prstClr val="black"/>
                </a:solidFill>
              </a:rPr>
              <a:t>application. </a:t>
            </a:r>
            <a:endParaRPr lang="en-US" dirty="0">
              <a:solidFill>
                <a:prstClr val="black"/>
              </a:solidFill>
            </a:endParaRPr>
          </a:p>
        </p:txBody>
      </p:sp>
      <p:sp>
        <p:nvSpPr>
          <p:cNvPr id="4" name="TextBox 3"/>
          <p:cNvSpPr txBox="1"/>
          <p:nvPr/>
        </p:nvSpPr>
        <p:spPr>
          <a:xfrm>
            <a:off x="1097280" y="2486647"/>
            <a:ext cx="2382899" cy="3970318"/>
          </a:xfrm>
          <a:prstGeom prst="rect">
            <a:avLst/>
          </a:prstGeom>
          <a:noFill/>
        </p:spPr>
        <p:txBody>
          <a:bodyPr wrap="square" rtlCol="0">
            <a:spAutoFit/>
          </a:bodyPr>
          <a:lstStyle/>
          <a:p>
            <a:r>
              <a:rPr lang="en-US" b="1" dirty="0" smtClean="0">
                <a:solidFill>
                  <a:schemeClr val="accent1">
                    <a:lumMod val="75000"/>
                  </a:schemeClr>
                </a:solidFill>
              </a:rPr>
              <a:t>General User Features</a:t>
            </a:r>
          </a:p>
          <a:p>
            <a:pPr marL="285750" indent="-285750">
              <a:buFont typeface="Arial" panose="020B0604020202020204" pitchFamily="34" charset="0"/>
              <a:buChar char="•"/>
            </a:pPr>
            <a:r>
              <a:rPr lang="en-US" dirty="0" smtClean="0">
                <a:solidFill>
                  <a:prstClr val="black"/>
                </a:solidFill>
              </a:rPr>
              <a:t>Login		</a:t>
            </a:r>
          </a:p>
          <a:p>
            <a:pPr marL="285750" indent="-285750">
              <a:buFont typeface="Arial" panose="020B0604020202020204" pitchFamily="34" charset="0"/>
              <a:buChar char="•"/>
            </a:pPr>
            <a:r>
              <a:rPr lang="en-US" dirty="0" smtClean="0">
                <a:solidFill>
                  <a:prstClr val="black"/>
                </a:solidFill>
              </a:rPr>
              <a:t>Create Account</a:t>
            </a:r>
          </a:p>
          <a:p>
            <a:pPr marL="285750" indent="-285750">
              <a:buFont typeface="Arial" panose="020B0604020202020204" pitchFamily="34" charset="0"/>
              <a:buChar char="•"/>
            </a:pPr>
            <a:r>
              <a:rPr lang="en-US" dirty="0" smtClean="0">
                <a:solidFill>
                  <a:prstClr val="black"/>
                </a:solidFill>
              </a:rPr>
              <a:t>Logout</a:t>
            </a:r>
            <a:endParaRPr lang="en-US" dirty="0">
              <a:solidFill>
                <a:prstClr val="black"/>
              </a:solidFill>
            </a:endParaRPr>
          </a:p>
          <a:p>
            <a:pPr marL="285750" indent="-285750">
              <a:buFont typeface="Arial" panose="020B0604020202020204" pitchFamily="34" charset="0"/>
              <a:buChar char="•"/>
            </a:pPr>
            <a:r>
              <a:rPr lang="en-US" dirty="0">
                <a:solidFill>
                  <a:prstClr val="black"/>
                </a:solidFill>
              </a:rPr>
              <a:t>Add a </a:t>
            </a:r>
            <a:r>
              <a:rPr lang="en-US" dirty="0" smtClean="0">
                <a:solidFill>
                  <a:prstClr val="black"/>
                </a:solidFill>
              </a:rPr>
              <a:t>Zone</a:t>
            </a:r>
          </a:p>
          <a:p>
            <a:pPr marL="285750" indent="-285750">
              <a:buFont typeface="Arial" panose="020B0604020202020204" pitchFamily="34" charset="0"/>
              <a:buChar char="•"/>
            </a:pPr>
            <a:r>
              <a:rPr lang="en-US" dirty="0">
                <a:solidFill>
                  <a:prstClr val="black"/>
                </a:solidFill>
              </a:rPr>
              <a:t>Edit a </a:t>
            </a:r>
            <a:r>
              <a:rPr lang="en-US" dirty="0" smtClean="0">
                <a:solidFill>
                  <a:prstClr val="black"/>
                </a:solidFill>
              </a:rPr>
              <a:t>Zone</a:t>
            </a:r>
            <a:endParaRPr lang="en-US" dirty="0">
              <a:solidFill>
                <a:prstClr val="black"/>
              </a:solidFill>
            </a:endParaRPr>
          </a:p>
          <a:p>
            <a:pPr marL="285750" indent="-285750">
              <a:buFont typeface="Arial" panose="020B0604020202020204" pitchFamily="34" charset="0"/>
              <a:buChar char="•"/>
            </a:pPr>
            <a:r>
              <a:rPr lang="en-US" dirty="0">
                <a:solidFill>
                  <a:prstClr val="black"/>
                </a:solidFill>
              </a:rPr>
              <a:t>Select a Zone</a:t>
            </a:r>
          </a:p>
          <a:p>
            <a:pPr marL="285750" indent="-285750">
              <a:buFont typeface="Arial" panose="020B0604020202020204" pitchFamily="34" charset="0"/>
              <a:buChar char="•"/>
            </a:pPr>
            <a:r>
              <a:rPr lang="en-US" dirty="0" smtClean="0">
                <a:solidFill>
                  <a:prstClr val="black"/>
                </a:solidFill>
              </a:rPr>
              <a:t>Zone Rewards</a:t>
            </a:r>
            <a:endParaRPr lang="en-US" dirty="0">
              <a:solidFill>
                <a:prstClr val="black"/>
              </a:solidFill>
            </a:endParaRPr>
          </a:p>
          <a:p>
            <a:pPr marL="285750" indent="-285750">
              <a:buFont typeface="Arial" panose="020B0604020202020204" pitchFamily="34" charset="0"/>
              <a:buChar char="•"/>
            </a:pPr>
            <a:r>
              <a:rPr lang="en-US" dirty="0">
                <a:solidFill>
                  <a:prstClr val="black"/>
                </a:solidFill>
              </a:rPr>
              <a:t>Zones Description</a:t>
            </a:r>
          </a:p>
          <a:p>
            <a:pPr marL="285750" indent="-285750">
              <a:buFont typeface="Arial" panose="020B0604020202020204" pitchFamily="34" charset="0"/>
              <a:buChar char="•"/>
            </a:pPr>
            <a:r>
              <a:rPr lang="en-US" dirty="0" smtClean="0">
                <a:solidFill>
                  <a:prstClr val="black"/>
                </a:solidFill>
              </a:rPr>
              <a:t>Temperature</a:t>
            </a:r>
          </a:p>
          <a:p>
            <a:pPr marL="285750" indent="-285750">
              <a:buFont typeface="Arial" panose="020B0604020202020204" pitchFamily="34" charset="0"/>
              <a:buChar char="•"/>
            </a:pPr>
            <a:r>
              <a:rPr lang="en-US" dirty="0">
                <a:solidFill>
                  <a:prstClr val="black"/>
                </a:solidFill>
              </a:rPr>
              <a:t>Occupancy</a:t>
            </a:r>
          </a:p>
          <a:p>
            <a:pPr marL="285750" indent="-285750">
              <a:buFont typeface="Arial" panose="020B0604020202020204" pitchFamily="34" charset="0"/>
              <a:buChar char="•"/>
            </a:pPr>
            <a:r>
              <a:rPr lang="en-US" dirty="0">
                <a:solidFill>
                  <a:prstClr val="black"/>
                </a:solidFill>
              </a:rPr>
              <a:t>Plug </a:t>
            </a:r>
            <a:r>
              <a:rPr lang="en-US" dirty="0" smtClean="0">
                <a:solidFill>
                  <a:prstClr val="black"/>
                </a:solidFill>
              </a:rPr>
              <a:t>Load</a:t>
            </a:r>
          </a:p>
          <a:p>
            <a:pPr marL="285750" indent="-285750">
              <a:buFont typeface="Arial" panose="020B0604020202020204" pitchFamily="34" charset="0"/>
              <a:buChar char="•"/>
            </a:pPr>
            <a:r>
              <a:rPr lang="en-US" dirty="0" smtClean="0">
                <a:solidFill>
                  <a:prstClr val="black"/>
                </a:solidFill>
              </a:rPr>
              <a:t>Lighting</a:t>
            </a:r>
          </a:p>
          <a:p>
            <a:pPr marL="285750" indent="-285750">
              <a:buFont typeface="Arial" panose="020B0604020202020204" pitchFamily="34" charset="0"/>
              <a:buChar char="•"/>
            </a:pPr>
            <a:r>
              <a:rPr lang="en-US" dirty="0" smtClean="0">
                <a:solidFill>
                  <a:prstClr val="black"/>
                </a:solidFill>
              </a:rPr>
              <a:t>Report location</a:t>
            </a:r>
          </a:p>
        </p:txBody>
      </p:sp>
      <p:sp>
        <p:nvSpPr>
          <p:cNvPr id="5" name="TextBox 4"/>
          <p:cNvSpPr txBox="1"/>
          <p:nvPr/>
        </p:nvSpPr>
        <p:spPr>
          <a:xfrm>
            <a:off x="3616657" y="2486647"/>
            <a:ext cx="4299044" cy="4247317"/>
          </a:xfrm>
          <a:prstGeom prst="rect">
            <a:avLst/>
          </a:prstGeom>
          <a:noFill/>
        </p:spPr>
        <p:txBody>
          <a:bodyPr wrap="square" rtlCol="0">
            <a:spAutoFit/>
          </a:bodyPr>
          <a:lstStyle/>
          <a:p>
            <a:pPr marL="285750" indent="-285750">
              <a:buFont typeface="Arial" panose="020B0604020202020204" pitchFamily="34" charset="0"/>
              <a:buChar char="•"/>
            </a:pPr>
            <a:endParaRPr lang="en-US" dirty="0" smtClean="0">
              <a:solidFill>
                <a:prstClr val="black"/>
              </a:solidFill>
            </a:endParaRPr>
          </a:p>
          <a:p>
            <a:pPr marL="285750" indent="-285750">
              <a:buFont typeface="Arial" panose="020B0604020202020204" pitchFamily="34" charset="0"/>
              <a:buChar char="•"/>
            </a:pPr>
            <a:r>
              <a:rPr lang="en-US" dirty="0" smtClean="0">
                <a:solidFill>
                  <a:prstClr val="black"/>
                </a:solidFill>
              </a:rPr>
              <a:t>Animation Gifs</a:t>
            </a:r>
          </a:p>
          <a:p>
            <a:pPr marL="285750" indent="-285750">
              <a:buFont typeface="Arial" panose="020B0604020202020204" pitchFamily="34" charset="0"/>
              <a:buChar char="•"/>
            </a:pPr>
            <a:r>
              <a:rPr lang="en-US" dirty="0" smtClean="0">
                <a:solidFill>
                  <a:prstClr val="black"/>
                </a:solidFill>
              </a:rPr>
              <a:t>Prediction </a:t>
            </a:r>
            <a:r>
              <a:rPr lang="en-US" dirty="0">
                <a:solidFill>
                  <a:prstClr val="black"/>
                </a:solidFill>
              </a:rPr>
              <a:t>of Air </a:t>
            </a:r>
            <a:r>
              <a:rPr lang="en-US" dirty="0" smtClean="0">
                <a:solidFill>
                  <a:prstClr val="black"/>
                </a:solidFill>
              </a:rPr>
              <a:t>Conditioning</a:t>
            </a:r>
            <a:endParaRPr lang="en-US" dirty="0">
              <a:solidFill>
                <a:prstClr val="black"/>
              </a:solidFill>
            </a:endParaRPr>
          </a:p>
          <a:p>
            <a:pPr marL="285750" indent="-285750">
              <a:buFont typeface="Arial" panose="020B0604020202020204" pitchFamily="34" charset="0"/>
              <a:buChar char="•"/>
            </a:pPr>
            <a:r>
              <a:rPr lang="en-US" dirty="0">
                <a:solidFill>
                  <a:prstClr val="black"/>
                </a:solidFill>
              </a:rPr>
              <a:t>Prediction of Consumption of appliances</a:t>
            </a:r>
          </a:p>
          <a:p>
            <a:pPr marL="285750" indent="-285750">
              <a:buFont typeface="Arial" panose="020B0604020202020204" pitchFamily="34" charset="0"/>
              <a:buChar char="•"/>
            </a:pPr>
            <a:r>
              <a:rPr lang="en-US" dirty="0" smtClean="0">
                <a:solidFill>
                  <a:prstClr val="black"/>
                </a:solidFill>
              </a:rPr>
              <a:t>Add </a:t>
            </a:r>
            <a:r>
              <a:rPr lang="en-US" dirty="0">
                <a:solidFill>
                  <a:prstClr val="black"/>
                </a:solidFill>
              </a:rPr>
              <a:t>Appliance to a </a:t>
            </a:r>
            <a:r>
              <a:rPr lang="en-US" dirty="0" smtClean="0">
                <a:solidFill>
                  <a:prstClr val="black"/>
                </a:solidFill>
              </a:rPr>
              <a:t>Zone</a:t>
            </a:r>
          </a:p>
          <a:p>
            <a:pPr marL="285750" indent="-285750">
              <a:buFont typeface="Arial" panose="020B0604020202020204" pitchFamily="34" charset="0"/>
              <a:buChar char="•"/>
            </a:pPr>
            <a:r>
              <a:rPr lang="en-US" dirty="0" smtClean="0">
                <a:solidFill>
                  <a:prstClr val="black"/>
                </a:solidFill>
              </a:rPr>
              <a:t>View Wasteful Regions</a:t>
            </a:r>
          </a:p>
          <a:p>
            <a:pPr marL="285750" indent="-285750">
              <a:buFont typeface="Arial" panose="020B0604020202020204" pitchFamily="34" charset="0"/>
              <a:buChar char="•"/>
            </a:pPr>
            <a:r>
              <a:rPr lang="en-US" dirty="0" smtClean="0">
                <a:solidFill>
                  <a:prstClr val="black"/>
                </a:solidFill>
              </a:rPr>
              <a:t>Turn Light Off and Earn Points</a:t>
            </a:r>
          </a:p>
          <a:p>
            <a:pPr marL="285750" indent="-285750">
              <a:buFont typeface="Arial" panose="020B0604020202020204" pitchFamily="34" charset="0"/>
              <a:buChar char="•"/>
            </a:pPr>
            <a:r>
              <a:rPr lang="en-US" dirty="0" smtClean="0">
                <a:solidFill>
                  <a:prstClr val="black"/>
                </a:solidFill>
              </a:rPr>
              <a:t>Turn Appliance Off and Earn Points</a:t>
            </a:r>
          </a:p>
          <a:p>
            <a:pPr marL="285750" indent="-285750">
              <a:buFont typeface="Arial" panose="020B0604020202020204" pitchFamily="34" charset="0"/>
              <a:buChar char="•"/>
            </a:pPr>
            <a:r>
              <a:rPr lang="en-US" dirty="0" smtClean="0">
                <a:solidFill>
                  <a:prstClr val="black"/>
                </a:solidFill>
              </a:rPr>
              <a:t>Notify Users of Wasteful Regions</a:t>
            </a:r>
          </a:p>
          <a:p>
            <a:pPr marL="285750" indent="-285750">
              <a:buFont typeface="Arial" panose="020B0604020202020204" pitchFamily="34" charset="0"/>
              <a:buChar char="•"/>
            </a:pPr>
            <a:r>
              <a:rPr lang="en-US" dirty="0" smtClean="0">
                <a:solidFill>
                  <a:prstClr val="black"/>
                </a:solidFill>
              </a:rPr>
              <a:t>View User Rewards</a:t>
            </a:r>
          </a:p>
          <a:p>
            <a:pPr marL="285750" indent="-285750">
              <a:buFont typeface="Arial" panose="020B0604020202020204" pitchFamily="34" charset="0"/>
              <a:buChar char="•"/>
            </a:pPr>
            <a:r>
              <a:rPr lang="en-US" dirty="0" smtClean="0">
                <a:solidFill>
                  <a:prstClr val="black"/>
                </a:solidFill>
              </a:rPr>
              <a:t>Get Report for Zones</a:t>
            </a:r>
          </a:p>
          <a:p>
            <a:pPr marL="285750" indent="-285750">
              <a:buFont typeface="Arial" panose="020B0604020202020204" pitchFamily="34" charset="0"/>
              <a:buChar char="•"/>
            </a:pPr>
            <a:r>
              <a:rPr lang="en-US" dirty="0" smtClean="0">
                <a:solidFill>
                  <a:prstClr val="black"/>
                </a:solidFill>
              </a:rPr>
              <a:t>Get Report for User Rankings</a:t>
            </a:r>
          </a:p>
          <a:p>
            <a:pPr marL="285750" indent="-285750">
              <a:buFont typeface="Arial" panose="020B0604020202020204" pitchFamily="34" charset="0"/>
              <a:buChar char="•"/>
            </a:pPr>
            <a:r>
              <a:rPr lang="en-US" dirty="0" smtClean="0">
                <a:solidFill>
                  <a:prstClr val="black"/>
                </a:solidFill>
              </a:rPr>
              <a:t>View Suggestions</a:t>
            </a:r>
          </a:p>
          <a:p>
            <a:pPr marL="285750" indent="-285750">
              <a:buFont typeface="Arial" panose="020B0604020202020204" pitchFamily="34" charset="0"/>
              <a:buChar char="•"/>
            </a:pPr>
            <a:r>
              <a:rPr lang="en-US" dirty="0" smtClean="0">
                <a:solidFill>
                  <a:prstClr val="black"/>
                </a:solidFill>
              </a:rPr>
              <a:t>Report comfort level</a:t>
            </a:r>
          </a:p>
          <a:p>
            <a:pPr marL="285750" indent="-285750">
              <a:buFont typeface="Arial" panose="020B0604020202020204" pitchFamily="34" charset="0"/>
              <a:buChar char="•"/>
            </a:pPr>
            <a:r>
              <a:rPr lang="en-US" dirty="0">
                <a:solidFill>
                  <a:prstClr val="black"/>
                </a:solidFill>
              </a:rPr>
              <a:t>View current </a:t>
            </a:r>
            <a:r>
              <a:rPr lang="en-US" dirty="0" smtClean="0">
                <a:solidFill>
                  <a:prstClr val="black"/>
                </a:solidFill>
              </a:rPr>
              <a:t>location</a:t>
            </a:r>
            <a:endParaRPr lang="en-US" dirty="0">
              <a:solidFill>
                <a:prstClr val="black"/>
              </a:solidFill>
            </a:endParaRPr>
          </a:p>
        </p:txBody>
      </p:sp>
      <p:sp>
        <p:nvSpPr>
          <p:cNvPr id="6" name="TextBox 5"/>
          <p:cNvSpPr txBox="1"/>
          <p:nvPr/>
        </p:nvSpPr>
        <p:spPr>
          <a:xfrm>
            <a:off x="8188657" y="2486647"/>
            <a:ext cx="2876948" cy="3970318"/>
          </a:xfrm>
          <a:prstGeom prst="rect">
            <a:avLst/>
          </a:prstGeom>
          <a:noFill/>
        </p:spPr>
        <p:txBody>
          <a:bodyPr wrap="square" rtlCol="0">
            <a:spAutoFit/>
          </a:bodyPr>
          <a:lstStyle/>
          <a:p>
            <a:r>
              <a:rPr lang="en-US" b="1" dirty="0" smtClean="0">
                <a:solidFill>
                  <a:schemeClr val="accent1">
                    <a:lumMod val="75000"/>
                  </a:schemeClr>
                </a:solidFill>
              </a:rPr>
              <a:t>Additional Features </a:t>
            </a:r>
          </a:p>
          <a:p>
            <a:r>
              <a:rPr lang="en-US" b="1" dirty="0" smtClean="0">
                <a:solidFill>
                  <a:schemeClr val="accent1">
                    <a:lumMod val="75000"/>
                  </a:schemeClr>
                </a:solidFill>
              </a:rPr>
              <a:t>(for Facility Managers only)</a:t>
            </a:r>
          </a:p>
          <a:p>
            <a:pPr marL="285750" indent="-285750">
              <a:buFont typeface="Arial" panose="020B0604020202020204" pitchFamily="34" charset="0"/>
              <a:buChar char="•"/>
            </a:pPr>
            <a:r>
              <a:rPr lang="en-US" dirty="0" smtClean="0">
                <a:solidFill>
                  <a:prstClr val="black"/>
                </a:solidFill>
              </a:rPr>
              <a:t>Create a Zone</a:t>
            </a:r>
          </a:p>
          <a:p>
            <a:pPr marL="285750" indent="-285750">
              <a:buFont typeface="Arial" panose="020B0604020202020204" pitchFamily="34" charset="0"/>
              <a:buChar char="•"/>
            </a:pPr>
            <a:r>
              <a:rPr lang="en-US" dirty="0" smtClean="0">
                <a:solidFill>
                  <a:prstClr val="black"/>
                </a:solidFill>
              </a:rPr>
              <a:t>Add a User to a Zone</a:t>
            </a:r>
          </a:p>
          <a:p>
            <a:pPr marL="285750" indent="-285750">
              <a:buFont typeface="Arial" panose="020B0604020202020204" pitchFamily="34" charset="0"/>
              <a:buChar char="•"/>
            </a:pPr>
            <a:r>
              <a:rPr lang="en-US" dirty="0" smtClean="0">
                <a:solidFill>
                  <a:prstClr val="black"/>
                </a:solidFill>
              </a:rPr>
              <a:t>Remove a User from a Zone</a:t>
            </a:r>
          </a:p>
          <a:p>
            <a:pPr marL="285750" indent="-285750">
              <a:buFont typeface="Arial" panose="020B0604020202020204" pitchFamily="34" charset="0"/>
              <a:buChar char="•"/>
            </a:pPr>
            <a:r>
              <a:rPr lang="en-US" dirty="0">
                <a:solidFill>
                  <a:prstClr val="black"/>
                </a:solidFill>
              </a:rPr>
              <a:t>Get Report for A</a:t>
            </a:r>
            <a:r>
              <a:rPr lang="en-US" dirty="0" smtClean="0">
                <a:solidFill>
                  <a:prstClr val="black"/>
                </a:solidFill>
              </a:rPr>
              <a:t>ll Zones</a:t>
            </a:r>
            <a:endParaRPr lang="en-US" dirty="0">
              <a:solidFill>
                <a:prstClr val="black"/>
              </a:solidFill>
            </a:endParaRPr>
          </a:p>
          <a:p>
            <a:pPr marL="285750" indent="-285750">
              <a:buFont typeface="Arial" panose="020B0604020202020204" pitchFamily="34" charset="0"/>
              <a:buChar char="•"/>
            </a:pPr>
            <a:r>
              <a:rPr lang="en-US" dirty="0">
                <a:solidFill>
                  <a:prstClr val="black"/>
                </a:solidFill>
              </a:rPr>
              <a:t>Get Report for User Rewards</a:t>
            </a:r>
          </a:p>
          <a:p>
            <a:pPr marL="285750" indent="-285750">
              <a:buFont typeface="Arial" panose="020B0604020202020204" pitchFamily="34" charset="0"/>
              <a:buChar char="•"/>
            </a:pPr>
            <a:r>
              <a:rPr lang="en-US" dirty="0">
                <a:solidFill>
                  <a:prstClr val="black"/>
                </a:solidFill>
              </a:rPr>
              <a:t>View </a:t>
            </a:r>
            <a:r>
              <a:rPr lang="en-US" dirty="0" smtClean="0">
                <a:solidFill>
                  <a:prstClr val="black"/>
                </a:solidFill>
              </a:rPr>
              <a:t>Suggestions for building</a:t>
            </a:r>
          </a:p>
          <a:p>
            <a:pPr marL="285750" indent="-285750">
              <a:buFont typeface="Arial" panose="020B0604020202020204" pitchFamily="34" charset="0"/>
              <a:buChar char="•"/>
            </a:pPr>
            <a:r>
              <a:rPr lang="en-US" dirty="0" smtClean="0">
                <a:solidFill>
                  <a:prstClr val="black"/>
                </a:solidFill>
              </a:rPr>
              <a:t>Track online user location</a:t>
            </a:r>
          </a:p>
          <a:p>
            <a:pPr marL="285750" indent="-285750">
              <a:buFont typeface="Arial" panose="020B0604020202020204" pitchFamily="34" charset="0"/>
              <a:buChar char="•"/>
            </a:pPr>
            <a:r>
              <a:rPr lang="en-US" dirty="0" smtClean="0">
                <a:solidFill>
                  <a:prstClr val="black"/>
                </a:solidFill>
              </a:rPr>
              <a:t>Record current room as zone</a:t>
            </a:r>
            <a:endParaRPr lang="en-US" dirty="0">
              <a:solidFill>
                <a:prstClr val="black"/>
              </a:solidFill>
            </a:endParaRPr>
          </a:p>
        </p:txBody>
      </p:sp>
    </p:spTree>
    <p:extLst>
      <p:ext uri="{BB962C8B-B14F-4D97-AF65-F5344CB8AC3E}">
        <p14:creationId xmlns:p14="http://schemas.microsoft.com/office/powerpoint/2010/main" val="35073038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575" y="272955"/>
            <a:ext cx="10058400" cy="1450757"/>
          </a:xfrm>
        </p:spPr>
        <p:txBody>
          <a:bodyPr/>
          <a:lstStyle/>
          <a:p>
            <a:r>
              <a:rPr lang="en-US" dirty="0" smtClean="0"/>
              <a:t>Turn Appliance Off and Earn Points </a:t>
            </a:r>
            <a:endParaRPr lang="en-US" dirty="0"/>
          </a:p>
        </p:txBody>
      </p:sp>
      <p:sp>
        <p:nvSpPr>
          <p:cNvPr id="3" name="Rectangle 2"/>
          <p:cNvSpPr/>
          <p:nvPr/>
        </p:nvSpPr>
        <p:spPr>
          <a:xfrm>
            <a:off x="4864625" y="1891060"/>
            <a:ext cx="2619339" cy="1754326"/>
          </a:xfrm>
          <a:prstGeom prst="rect">
            <a:avLst/>
          </a:prstGeom>
        </p:spPr>
        <p:txBody>
          <a:bodyPr wrap="square">
            <a:spAutoFit/>
          </a:bodyPr>
          <a:lstStyle/>
          <a:p>
            <a:r>
              <a:rPr lang="en-US" dirty="0" smtClean="0">
                <a:solidFill>
                  <a:srgbClr val="000000"/>
                </a:solidFill>
                <a:latin typeface="Arial" panose="020B0604020202020204" pitchFamily="34" charset="0"/>
              </a:rPr>
              <a:t>After clicking on </a:t>
            </a:r>
            <a:r>
              <a:rPr lang="en-US" b="1" dirty="0" smtClean="0">
                <a:solidFill>
                  <a:srgbClr val="000000"/>
                </a:solidFill>
                <a:latin typeface="Arial" panose="020B0604020202020204" pitchFamily="34" charset="0"/>
              </a:rPr>
              <a:t>SAVE ENERGY</a:t>
            </a:r>
            <a:r>
              <a:rPr lang="en-US" dirty="0" smtClean="0">
                <a:solidFill>
                  <a:srgbClr val="000000"/>
                </a:solidFill>
                <a:latin typeface="Arial" panose="020B0604020202020204" pitchFamily="34" charset="0"/>
              </a:rPr>
              <a:t> </a:t>
            </a:r>
            <a:r>
              <a:rPr lang="en-US" dirty="0">
                <a:solidFill>
                  <a:srgbClr val="000000"/>
                </a:solidFill>
                <a:latin typeface="Arial" panose="020B0604020202020204" pitchFamily="34" charset="0"/>
              </a:rPr>
              <a:t>f</a:t>
            </a:r>
            <a:r>
              <a:rPr lang="en-US" dirty="0" smtClean="0">
                <a:solidFill>
                  <a:srgbClr val="000000"/>
                </a:solidFill>
                <a:latin typeface="Arial" panose="020B0604020202020204" pitchFamily="34" charset="0"/>
              </a:rPr>
              <a:t>rom the </a:t>
            </a:r>
            <a:r>
              <a:rPr lang="en-US" b="1" dirty="0" smtClean="0">
                <a:solidFill>
                  <a:srgbClr val="000000"/>
                </a:solidFill>
                <a:latin typeface="Arial" panose="020B0604020202020204" pitchFamily="34" charset="0"/>
              </a:rPr>
              <a:t>Main Screen</a:t>
            </a:r>
            <a:r>
              <a:rPr lang="en-US" dirty="0" smtClean="0">
                <a:solidFill>
                  <a:srgbClr val="000000"/>
                </a:solidFill>
                <a:latin typeface="Arial" panose="020B0604020202020204" pitchFamily="34" charset="0"/>
              </a:rPr>
              <a:t>, the user can select the </a:t>
            </a:r>
            <a:r>
              <a:rPr lang="en-US" dirty="0" err="1" smtClean="0">
                <a:solidFill>
                  <a:srgbClr val="000000"/>
                </a:solidFill>
                <a:latin typeface="Arial" panose="020B0604020202020204" pitchFamily="34" charset="0"/>
              </a:rPr>
              <a:t>Plugload</a:t>
            </a:r>
            <a:r>
              <a:rPr lang="en-US" dirty="0" smtClean="0">
                <a:solidFill>
                  <a:srgbClr val="000000"/>
                </a:solidFill>
                <a:latin typeface="Arial" panose="020B0604020202020204" pitchFamily="34" charset="0"/>
              </a:rPr>
              <a:t> icon to Turn Appliance Off in a region.</a:t>
            </a:r>
            <a:endParaRPr lang="en-US" dirty="0">
              <a:solidFill>
                <a:prstClr val="black"/>
              </a:solidFill>
            </a:endParaRPr>
          </a:p>
        </p:txBody>
      </p:sp>
      <p:sp>
        <p:nvSpPr>
          <p:cNvPr id="6" name="Right Arrow 5"/>
          <p:cNvSpPr/>
          <p:nvPr/>
        </p:nvSpPr>
        <p:spPr>
          <a:xfrm>
            <a:off x="4161317" y="3090911"/>
            <a:ext cx="540327" cy="180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ight Arrow 8"/>
          <p:cNvSpPr/>
          <p:nvPr/>
        </p:nvSpPr>
        <p:spPr>
          <a:xfrm>
            <a:off x="7601200" y="4509344"/>
            <a:ext cx="540327" cy="15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4885147" y="4089734"/>
            <a:ext cx="2578297" cy="1754326"/>
          </a:xfrm>
          <a:prstGeom prst="rect">
            <a:avLst/>
          </a:prstGeom>
          <a:noFill/>
        </p:spPr>
        <p:txBody>
          <a:bodyPr wrap="square" rtlCol="0">
            <a:spAutoFit/>
          </a:bodyPr>
          <a:lstStyle/>
          <a:p>
            <a:r>
              <a:rPr lang="en-US" dirty="0">
                <a:solidFill>
                  <a:prstClr val="black"/>
                </a:solidFill>
                <a:latin typeface="Arial" panose="020B0604020202020204" pitchFamily="34" charset="0"/>
                <a:cs typeface="Arial" panose="020B0604020202020204" pitchFamily="34" charset="0"/>
              </a:rPr>
              <a:t>The user can </a:t>
            </a:r>
            <a:r>
              <a:rPr lang="en-US" dirty="0" smtClean="0">
                <a:solidFill>
                  <a:prstClr val="black"/>
                </a:solidFill>
                <a:latin typeface="Arial" panose="020B0604020202020204" pitchFamily="34" charset="0"/>
                <a:cs typeface="Arial" panose="020B0604020202020204" pitchFamily="34" charset="0"/>
              </a:rPr>
              <a:t>earn Reward Points by turning off appliance and selecting the </a:t>
            </a:r>
            <a:r>
              <a:rPr lang="en-US" b="1" dirty="0" smtClean="0">
                <a:solidFill>
                  <a:prstClr val="black"/>
                </a:solidFill>
                <a:latin typeface="Arial" panose="020B0604020202020204" pitchFamily="34" charset="0"/>
                <a:cs typeface="Arial" panose="020B0604020202020204" pitchFamily="34" charset="0"/>
              </a:rPr>
              <a:t>Turned Off Appliance</a:t>
            </a:r>
            <a:r>
              <a:rPr lang="en-US" dirty="0" smtClean="0">
                <a:solidFill>
                  <a:prstClr val="black"/>
                </a:solidFill>
                <a:latin typeface="Arial" panose="020B0604020202020204" pitchFamily="34" charset="0"/>
                <a:cs typeface="Arial" panose="020B0604020202020204" pitchFamily="34" charset="0"/>
              </a:rPr>
              <a:t> button.</a:t>
            </a:r>
            <a:endParaRPr lang="en-US" dirty="0">
              <a:solidFill>
                <a:prstClr val="black"/>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575" y="1723712"/>
            <a:ext cx="2873762" cy="459802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8206" y="1722907"/>
            <a:ext cx="2874769" cy="4599630"/>
          </a:xfrm>
          <a:prstGeom prst="rect">
            <a:avLst/>
          </a:prstGeom>
        </p:spPr>
      </p:pic>
    </p:spTree>
    <p:extLst>
      <p:ext uri="{BB962C8B-B14F-4D97-AF65-F5344CB8AC3E}">
        <p14:creationId xmlns:p14="http://schemas.microsoft.com/office/powerpoint/2010/main" val="9766161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575" y="272955"/>
            <a:ext cx="10058400" cy="1450757"/>
          </a:xfrm>
        </p:spPr>
        <p:txBody>
          <a:bodyPr/>
          <a:lstStyle/>
          <a:p>
            <a:r>
              <a:rPr lang="en-US" dirty="0" smtClean="0"/>
              <a:t>Notify Users of Wasteful Region </a:t>
            </a:r>
            <a:endParaRPr lang="en-US" dirty="0"/>
          </a:p>
        </p:txBody>
      </p:sp>
      <p:sp>
        <p:nvSpPr>
          <p:cNvPr id="3" name="Rectangle 2"/>
          <p:cNvSpPr/>
          <p:nvPr/>
        </p:nvSpPr>
        <p:spPr>
          <a:xfrm>
            <a:off x="4864625" y="1891060"/>
            <a:ext cx="2619339" cy="1754326"/>
          </a:xfrm>
          <a:prstGeom prst="rect">
            <a:avLst/>
          </a:prstGeom>
        </p:spPr>
        <p:txBody>
          <a:bodyPr wrap="square">
            <a:spAutoFit/>
          </a:bodyPr>
          <a:lstStyle/>
          <a:p>
            <a:r>
              <a:rPr lang="en-US" dirty="0" smtClean="0">
                <a:solidFill>
                  <a:srgbClr val="000000"/>
                </a:solidFill>
                <a:latin typeface="Arial" panose="020B0604020202020204" pitchFamily="34" charset="0"/>
              </a:rPr>
              <a:t>After clicking on </a:t>
            </a:r>
            <a:r>
              <a:rPr lang="en-US" b="1" dirty="0" smtClean="0">
                <a:solidFill>
                  <a:srgbClr val="000000"/>
                </a:solidFill>
                <a:latin typeface="Arial" panose="020B0604020202020204" pitchFamily="34" charset="0"/>
              </a:rPr>
              <a:t>SAVE ENERGY</a:t>
            </a:r>
            <a:r>
              <a:rPr lang="en-US" dirty="0" smtClean="0">
                <a:solidFill>
                  <a:srgbClr val="000000"/>
                </a:solidFill>
                <a:latin typeface="Arial" panose="020B0604020202020204" pitchFamily="34" charset="0"/>
              </a:rPr>
              <a:t> </a:t>
            </a:r>
            <a:r>
              <a:rPr lang="en-US" dirty="0">
                <a:solidFill>
                  <a:srgbClr val="000000"/>
                </a:solidFill>
                <a:latin typeface="Arial" panose="020B0604020202020204" pitchFamily="34" charset="0"/>
              </a:rPr>
              <a:t>f</a:t>
            </a:r>
            <a:r>
              <a:rPr lang="en-US" dirty="0" smtClean="0">
                <a:solidFill>
                  <a:srgbClr val="000000"/>
                </a:solidFill>
                <a:latin typeface="Arial" panose="020B0604020202020204" pitchFamily="34" charset="0"/>
              </a:rPr>
              <a:t>rom the </a:t>
            </a:r>
            <a:r>
              <a:rPr lang="en-US" b="1" dirty="0" smtClean="0">
                <a:solidFill>
                  <a:srgbClr val="000000"/>
                </a:solidFill>
                <a:latin typeface="Arial" panose="020B0604020202020204" pitchFamily="34" charset="0"/>
              </a:rPr>
              <a:t>Main Screen</a:t>
            </a:r>
            <a:r>
              <a:rPr lang="en-US" dirty="0" smtClean="0">
                <a:solidFill>
                  <a:srgbClr val="000000"/>
                </a:solidFill>
                <a:latin typeface="Arial" panose="020B0604020202020204" pitchFamily="34" charset="0"/>
              </a:rPr>
              <a:t>, the user can select the Email icon to notify users of the wasteful region.</a:t>
            </a:r>
            <a:endParaRPr lang="en-US" dirty="0">
              <a:solidFill>
                <a:prstClr val="black"/>
              </a:solidFill>
            </a:endParaRPr>
          </a:p>
        </p:txBody>
      </p:sp>
      <p:sp>
        <p:nvSpPr>
          <p:cNvPr id="6" name="Right Arrow 5"/>
          <p:cNvSpPr/>
          <p:nvPr/>
        </p:nvSpPr>
        <p:spPr>
          <a:xfrm>
            <a:off x="4161317" y="3090911"/>
            <a:ext cx="540327" cy="180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ight Arrow 8"/>
          <p:cNvSpPr/>
          <p:nvPr/>
        </p:nvSpPr>
        <p:spPr>
          <a:xfrm>
            <a:off x="7601200" y="4509344"/>
            <a:ext cx="540327" cy="15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4885147" y="4089734"/>
            <a:ext cx="2578297" cy="1754326"/>
          </a:xfrm>
          <a:prstGeom prst="rect">
            <a:avLst/>
          </a:prstGeom>
          <a:noFill/>
        </p:spPr>
        <p:txBody>
          <a:bodyPr wrap="square" rtlCol="0">
            <a:spAutoFit/>
          </a:bodyPr>
          <a:lstStyle/>
          <a:p>
            <a:r>
              <a:rPr lang="en-US" dirty="0">
                <a:solidFill>
                  <a:prstClr val="black"/>
                </a:solidFill>
                <a:latin typeface="Arial" panose="020B0604020202020204" pitchFamily="34" charset="0"/>
                <a:cs typeface="Arial" panose="020B0604020202020204" pitchFamily="34" charset="0"/>
              </a:rPr>
              <a:t>The user can </a:t>
            </a:r>
            <a:r>
              <a:rPr lang="en-US" dirty="0" smtClean="0">
                <a:solidFill>
                  <a:prstClr val="black"/>
                </a:solidFill>
                <a:latin typeface="Arial" panose="020B0604020202020204" pitchFamily="34" charset="0"/>
                <a:cs typeface="Arial" panose="020B0604020202020204" pitchFamily="34" charset="0"/>
              </a:rPr>
              <a:t>earn Reward Points by notifying the users through email and selecting the </a:t>
            </a:r>
            <a:r>
              <a:rPr lang="en-US" b="1" dirty="0" smtClean="0">
                <a:solidFill>
                  <a:prstClr val="black"/>
                </a:solidFill>
                <a:latin typeface="Arial" panose="020B0604020202020204" pitchFamily="34" charset="0"/>
                <a:cs typeface="Arial" panose="020B0604020202020204" pitchFamily="34" charset="0"/>
              </a:rPr>
              <a:t>Send Notifications</a:t>
            </a:r>
            <a:r>
              <a:rPr lang="en-US" dirty="0" smtClean="0">
                <a:solidFill>
                  <a:prstClr val="black"/>
                </a:solidFill>
                <a:latin typeface="Arial" panose="020B0604020202020204" pitchFamily="34" charset="0"/>
                <a:cs typeface="Arial" panose="020B0604020202020204" pitchFamily="34" charset="0"/>
              </a:rPr>
              <a:t> button.</a:t>
            </a:r>
            <a:endParaRPr lang="en-US" dirty="0">
              <a:solidFill>
                <a:prstClr val="black"/>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575" y="1723712"/>
            <a:ext cx="2873762" cy="459802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9213" y="1723712"/>
            <a:ext cx="2873762" cy="4598020"/>
          </a:xfrm>
          <a:prstGeom prst="rect">
            <a:avLst/>
          </a:prstGeom>
        </p:spPr>
      </p:pic>
    </p:spTree>
    <p:extLst>
      <p:ext uri="{BB962C8B-B14F-4D97-AF65-F5344CB8AC3E}">
        <p14:creationId xmlns:p14="http://schemas.microsoft.com/office/powerpoint/2010/main" val="5349108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575" y="272955"/>
            <a:ext cx="10058400" cy="1450757"/>
          </a:xfrm>
        </p:spPr>
        <p:txBody>
          <a:bodyPr/>
          <a:lstStyle/>
          <a:p>
            <a:r>
              <a:rPr lang="en-US" dirty="0" smtClean="0"/>
              <a:t>View User Rewards</a:t>
            </a:r>
            <a:endParaRPr lang="en-US" dirty="0"/>
          </a:p>
        </p:txBody>
      </p:sp>
      <p:sp>
        <p:nvSpPr>
          <p:cNvPr id="3" name="Rectangle 2"/>
          <p:cNvSpPr/>
          <p:nvPr/>
        </p:nvSpPr>
        <p:spPr>
          <a:xfrm>
            <a:off x="4844105" y="2495304"/>
            <a:ext cx="2619339" cy="1200329"/>
          </a:xfrm>
          <a:prstGeom prst="rect">
            <a:avLst/>
          </a:prstGeom>
        </p:spPr>
        <p:txBody>
          <a:bodyPr wrap="square">
            <a:spAutoFit/>
          </a:bodyPr>
          <a:lstStyle/>
          <a:p>
            <a:r>
              <a:rPr lang="en-US" dirty="0" smtClean="0">
                <a:solidFill>
                  <a:srgbClr val="000000"/>
                </a:solidFill>
                <a:latin typeface="Arial" panose="020B0604020202020204" pitchFamily="34" charset="0"/>
              </a:rPr>
              <a:t>From the </a:t>
            </a:r>
            <a:r>
              <a:rPr lang="en-US" b="1" dirty="0" smtClean="0">
                <a:solidFill>
                  <a:srgbClr val="000000"/>
                </a:solidFill>
                <a:latin typeface="Arial" panose="020B0604020202020204" pitchFamily="34" charset="0"/>
              </a:rPr>
              <a:t>Main Screen</a:t>
            </a:r>
            <a:r>
              <a:rPr lang="en-US" dirty="0" smtClean="0">
                <a:solidFill>
                  <a:srgbClr val="000000"/>
                </a:solidFill>
                <a:latin typeface="Arial" panose="020B0604020202020204" pitchFamily="34" charset="0"/>
              </a:rPr>
              <a:t>, the </a:t>
            </a:r>
            <a:r>
              <a:rPr lang="en-US" dirty="0">
                <a:solidFill>
                  <a:srgbClr val="000000"/>
                </a:solidFill>
                <a:latin typeface="Arial" panose="020B0604020202020204" pitchFamily="34" charset="0"/>
              </a:rPr>
              <a:t>user </a:t>
            </a:r>
            <a:r>
              <a:rPr lang="en-US" dirty="0" smtClean="0">
                <a:solidFill>
                  <a:srgbClr val="000000"/>
                </a:solidFill>
                <a:latin typeface="Arial" panose="020B0604020202020204" pitchFamily="34" charset="0"/>
              </a:rPr>
              <a:t>can click on </a:t>
            </a:r>
            <a:r>
              <a:rPr lang="en-US" b="1" dirty="0" smtClean="0">
                <a:solidFill>
                  <a:srgbClr val="000000"/>
                </a:solidFill>
                <a:latin typeface="Arial" panose="020B0604020202020204" pitchFamily="34" charset="0"/>
              </a:rPr>
              <a:t>MY REWARDS</a:t>
            </a:r>
            <a:r>
              <a:rPr lang="en-US" dirty="0" smtClean="0">
                <a:solidFill>
                  <a:srgbClr val="000000"/>
                </a:solidFill>
                <a:latin typeface="Arial" panose="020B0604020202020204" pitchFamily="34" charset="0"/>
              </a:rPr>
              <a:t> to view his\her Reward Points.</a:t>
            </a:r>
            <a:endParaRPr lang="en-US" dirty="0">
              <a:solidFill>
                <a:prstClr val="black"/>
              </a:solidFill>
            </a:endParaRPr>
          </a:p>
        </p:txBody>
      </p:sp>
      <p:sp>
        <p:nvSpPr>
          <p:cNvPr id="6" name="Right Arrow 5"/>
          <p:cNvSpPr/>
          <p:nvPr/>
        </p:nvSpPr>
        <p:spPr>
          <a:xfrm>
            <a:off x="4239129" y="3095469"/>
            <a:ext cx="540327" cy="180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735" y="1723712"/>
            <a:ext cx="2880530" cy="4608849"/>
          </a:xfrm>
          <a:prstGeom prst="rect">
            <a:avLst/>
          </a:prstGeom>
        </p:spPr>
      </p:pic>
      <p:sp>
        <p:nvSpPr>
          <p:cNvPr id="9" name="Right Arrow 8"/>
          <p:cNvSpPr/>
          <p:nvPr/>
        </p:nvSpPr>
        <p:spPr>
          <a:xfrm>
            <a:off x="7601200" y="4509344"/>
            <a:ext cx="540327" cy="15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4885147" y="4089734"/>
            <a:ext cx="2578297" cy="1477328"/>
          </a:xfrm>
          <a:prstGeom prst="rect">
            <a:avLst/>
          </a:prstGeom>
          <a:noFill/>
        </p:spPr>
        <p:txBody>
          <a:bodyPr wrap="square" rtlCol="0">
            <a:spAutoFit/>
          </a:bodyPr>
          <a:lstStyle/>
          <a:p>
            <a:r>
              <a:rPr lang="en-US" dirty="0">
                <a:solidFill>
                  <a:prstClr val="black"/>
                </a:solidFill>
                <a:latin typeface="Arial" panose="020B0604020202020204" pitchFamily="34" charset="0"/>
                <a:cs typeface="Arial" panose="020B0604020202020204" pitchFamily="34" charset="0"/>
              </a:rPr>
              <a:t>The user can </a:t>
            </a:r>
            <a:r>
              <a:rPr lang="en-US" dirty="0" smtClean="0">
                <a:solidFill>
                  <a:prstClr val="black"/>
                </a:solidFill>
                <a:latin typeface="Arial" panose="020B0604020202020204" pitchFamily="34" charset="0"/>
                <a:cs typeface="Arial" panose="020B0604020202020204" pitchFamily="34" charset="0"/>
              </a:rPr>
              <a:t>then see the Total Reward Points and the itemized description of his\her reward points earned.</a:t>
            </a:r>
            <a:endParaRPr lang="en-US" dirty="0">
              <a:solidFill>
                <a:prstClr val="black"/>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4768" y="1723712"/>
            <a:ext cx="2880531" cy="4608849"/>
          </a:xfrm>
          <a:prstGeom prst="rect">
            <a:avLst/>
          </a:prstGeom>
        </p:spPr>
      </p:pic>
    </p:spTree>
    <p:extLst>
      <p:ext uri="{BB962C8B-B14F-4D97-AF65-F5344CB8AC3E}">
        <p14:creationId xmlns:p14="http://schemas.microsoft.com/office/powerpoint/2010/main" val="40292656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575" y="272955"/>
            <a:ext cx="10058400" cy="1450757"/>
          </a:xfrm>
        </p:spPr>
        <p:txBody>
          <a:bodyPr/>
          <a:lstStyle/>
          <a:p>
            <a:r>
              <a:rPr lang="en-US" dirty="0" smtClean="0"/>
              <a:t>Get Report for Zones</a:t>
            </a:r>
            <a:endParaRPr lang="en-US" dirty="0"/>
          </a:p>
        </p:txBody>
      </p:sp>
      <p:sp>
        <p:nvSpPr>
          <p:cNvPr id="3" name="Rectangle 2"/>
          <p:cNvSpPr/>
          <p:nvPr/>
        </p:nvSpPr>
        <p:spPr>
          <a:xfrm>
            <a:off x="4844105" y="2495304"/>
            <a:ext cx="2619339" cy="1477328"/>
          </a:xfrm>
          <a:prstGeom prst="rect">
            <a:avLst/>
          </a:prstGeom>
        </p:spPr>
        <p:txBody>
          <a:bodyPr wrap="square">
            <a:spAutoFit/>
          </a:bodyPr>
          <a:lstStyle/>
          <a:p>
            <a:r>
              <a:rPr lang="en-US" dirty="0" smtClean="0">
                <a:solidFill>
                  <a:srgbClr val="000000"/>
                </a:solidFill>
                <a:latin typeface="Arial" panose="020B0604020202020204" pitchFamily="34" charset="0"/>
              </a:rPr>
              <a:t>From the </a:t>
            </a:r>
            <a:r>
              <a:rPr lang="en-US" b="1" dirty="0" smtClean="0">
                <a:solidFill>
                  <a:srgbClr val="000000"/>
                </a:solidFill>
                <a:latin typeface="Arial" panose="020B0604020202020204" pitchFamily="34" charset="0"/>
              </a:rPr>
              <a:t>Main Screen</a:t>
            </a:r>
            <a:r>
              <a:rPr lang="en-US" dirty="0" smtClean="0">
                <a:solidFill>
                  <a:srgbClr val="000000"/>
                </a:solidFill>
                <a:latin typeface="Arial" panose="020B0604020202020204" pitchFamily="34" charset="0"/>
              </a:rPr>
              <a:t>, the </a:t>
            </a:r>
            <a:r>
              <a:rPr lang="en-US" dirty="0">
                <a:solidFill>
                  <a:srgbClr val="000000"/>
                </a:solidFill>
                <a:latin typeface="Arial" panose="020B0604020202020204" pitchFamily="34" charset="0"/>
              </a:rPr>
              <a:t>user </a:t>
            </a:r>
            <a:r>
              <a:rPr lang="en-US" dirty="0" smtClean="0">
                <a:solidFill>
                  <a:srgbClr val="000000"/>
                </a:solidFill>
                <a:latin typeface="Arial" panose="020B0604020202020204" pitchFamily="34" charset="0"/>
              </a:rPr>
              <a:t>can click on </a:t>
            </a:r>
            <a:r>
              <a:rPr lang="en-US" b="1" dirty="0" smtClean="0">
                <a:solidFill>
                  <a:srgbClr val="000000"/>
                </a:solidFill>
                <a:latin typeface="Arial" panose="020B0604020202020204" pitchFamily="34" charset="0"/>
              </a:rPr>
              <a:t>MY REPORTS</a:t>
            </a:r>
            <a:r>
              <a:rPr lang="en-US" dirty="0" smtClean="0">
                <a:solidFill>
                  <a:srgbClr val="000000"/>
                </a:solidFill>
                <a:latin typeface="Arial" panose="020B0604020202020204" pitchFamily="34" charset="0"/>
              </a:rPr>
              <a:t> to view his\her personalized reports.</a:t>
            </a:r>
            <a:endParaRPr lang="en-US" dirty="0">
              <a:solidFill>
                <a:prstClr val="black"/>
              </a:solidFill>
            </a:endParaRPr>
          </a:p>
        </p:txBody>
      </p:sp>
      <p:sp>
        <p:nvSpPr>
          <p:cNvPr id="6" name="Right Arrow 5"/>
          <p:cNvSpPr/>
          <p:nvPr/>
        </p:nvSpPr>
        <p:spPr>
          <a:xfrm>
            <a:off x="4239129" y="3095469"/>
            <a:ext cx="540327" cy="180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735" y="1723712"/>
            <a:ext cx="2880530" cy="4608849"/>
          </a:xfrm>
          <a:prstGeom prst="rect">
            <a:avLst/>
          </a:prstGeom>
        </p:spPr>
      </p:pic>
      <p:sp>
        <p:nvSpPr>
          <p:cNvPr id="9" name="Right Arrow 8"/>
          <p:cNvSpPr/>
          <p:nvPr/>
        </p:nvSpPr>
        <p:spPr>
          <a:xfrm>
            <a:off x="7601200" y="4509344"/>
            <a:ext cx="540327" cy="15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4885147" y="4089734"/>
            <a:ext cx="2578297" cy="1754326"/>
          </a:xfrm>
          <a:prstGeom prst="rect">
            <a:avLst/>
          </a:prstGeom>
          <a:noFill/>
        </p:spPr>
        <p:txBody>
          <a:bodyPr wrap="square" rtlCol="0">
            <a:spAutoFit/>
          </a:bodyPr>
          <a:lstStyle/>
          <a:p>
            <a:r>
              <a:rPr lang="en-US" dirty="0">
                <a:solidFill>
                  <a:prstClr val="black"/>
                </a:solidFill>
                <a:latin typeface="Arial" panose="020B0604020202020204" pitchFamily="34" charset="0"/>
                <a:cs typeface="Arial" panose="020B0604020202020204" pitchFamily="34" charset="0"/>
              </a:rPr>
              <a:t>The user can </a:t>
            </a:r>
            <a:r>
              <a:rPr lang="en-US" dirty="0" smtClean="0">
                <a:solidFill>
                  <a:prstClr val="black"/>
                </a:solidFill>
                <a:latin typeface="Arial" panose="020B0604020202020204" pitchFamily="34" charset="0"/>
                <a:cs typeface="Arial" panose="020B0604020202020204" pitchFamily="34" charset="0"/>
              </a:rPr>
              <a:t>then see the statistics for his\her zones and obtain a graph view of his\her zones </a:t>
            </a:r>
            <a:r>
              <a:rPr lang="en-US" dirty="0" err="1" smtClean="0">
                <a:solidFill>
                  <a:prstClr val="black"/>
                </a:solidFill>
                <a:latin typeface="Arial" panose="020B0604020202020204" pitchFamily="34" charset="0"/>
                <a:cs typeface="Arial" panose="020B0604020202020204" pitchFamily="34" charset="0"/>
              </a:rPr>
              <a:t>plugload</a:t>
            </a:r>
            <a:r>
              <a:rPr lang="en-US" dirty="0" smtClean="0">
                <a:solidFill>
                  <a:prstClr val="black"/>
                </a:solidFill>
                <a:latin typeface="Arial" panose="020B0604020202020204" pitchFamily="34" charset="0"/>
                <a:cs typeface="Arial" panose="020B0604020202020204" pitchFamily="34" charset="0"/>
              </a:rPr>
              <a:t> energy consumption.</a:t>
            </a:r>
            <a:endParaRPr lang="en-US" dirty="0">
              <a:solidFill>
                <a:prstClr val="black"/>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0326" y="1752322"/>
            <a:ext cx="2862649" cy="4580239"/>
          </a:xfrm>
          <a:prstGeom prst="rect">
            <a:avLst/>
          </a:prstGeom>
        </p:spPr>
      </p:pic>
    </p:spTree>
    <p:extLst>
      <p:ext uri="{BB962C8B-B14F-4D97-AF65-F5344CB8AC3E}">
        <p14:creationId xmlns:p14="http://schemas.microsoft.com/office/powerpoint/2010/main" val="3063974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575" y="272955"/>
            <a:ext cx="10058400" cy="1450757"/>
          </a:xfrm>
        </p:spPr>
        <p:txBody>
          <a:bodyPr/>
          <a:lstStyle/>
          <a:p>
            <a:r>
              <a:rPr lang="en-US" dirty="0" smtClean="0"/>
              <a:t>Get Report for User Rankings</a:t>
            </a:r>
            <a:endParaRPr lang="en-US" dirty="0"/>
          </a:p>
        </p:txBody>
      </p:sp>
      <p:sp>
        <p:nvSpPr>
          <p:cNvPr id="3" name="Rectangle 2"/>
          <p:cNvSpPr/>
          <p:nvPr/>
        </p:nvSpPr>
        <p:spPr>
          <a:xfrm>
            <a:off x="4844105" y="2495304"/>
            <a:ext cx="2619339" cy="1477328"/>
          </a:xfrm>
          <a:prstGeom prst="rect">
            <a:avLst/>
          </a:prstGeom>
        </p:spPr>
        <p:txBody>
          <a:bodyPr wrap="square">
            <a:spAutoFit/>
          </a:bodyPr>
          <a:lstStyle/>
          <a:p>
            <a:r>
              <a:rPr lang="en-US" dirty="0" smtClean="0">
                <a:solidFill>
                  <a:srgbClr val="000000"/>
                </a:solidFill>
                <a:latin typeface="Arial" panose="020B0604020202020204" pitchFamily="34" charset="0"/>
              </a:rPr>
              <a:t>From the </a:t>
            </a:r>
            <a:r>
              <a:rPr lang="en-US" b="1" dirty="0" smtClean="0">
                <a:solidFill>
                  <a:srgbClr val="000000"/>
                </a:solidFill>
                <a:latin typeface="Arial" panose="020B0604020202020204" pitchFamily="34" charset="0"/>
              </a:rPr>
              <a:t>Main Screen</a:t>
            </a:r>
            <a:r>
              <a:rPr lang="en-US" dirty="0" smtClean="0">
                <a:solidFill>
                  <a:srgbClr val="000000"/>
                </a:solidFill>
                <a:latin typeface="Arial" panose="020B0604020202020204" pitchFamily="34" charset="0"/>
              </a:rPr>
              <a:t>, the </a:t>
            </a:r>
            <a:r>
              <a:rPr lang="en-US" dirty="0">
                <a:solidFill>
                  <a:srgbClr val="000000"/>
                </a:solidFill>
                <a:latin typeface="Arial" panose="020B0604020202020204" pitchFamily="34" charset="0"/>
              </a:rPr>
              <a:t>user </a:t>
            </a:r>
            <a:r>
              <a:rPr lang="en-US" dirty="0" smtClean="0">
                <a:solidFill>
                  <a:srgbClr val="000000"/>
                </a:solidFill>
                <a:latin typeface="Arial" panose="020B0604020202020204" pitchFamily="34" charset="0"/>
              </a:rPr>
              <a:t>can click on </a:t>
            </a:r>
            <a:r>
              <a:rPr lang="en-US" b="1" dirty="0" smtClean="0">
                <a:solidFill>
                  <a:srgbClr val="000000"/>
                </a:solidFill>
                <a:latin typeface="Arial" panose="020B0604020202020204" pitchFamily="34" charset="0"/>
              </a:rPr>
              <a:t>MY REPORTS</a:t>
            </a:r>
            <a:r>
              <a:rPr lang="en-US" dirty="0" smtClean="0">
                <a:solidFill>
                  <a:srgbClr val="000000"/>
                </a:solidFill>
                <a:latin typeface="Arial" panose="020B0604020202020204" pitchFamily="34" charset="0"/>
              </a:rPr>
              <a:t> to view his\her personalized reports.</a:t>
            </a:r>
            <a:endParaRPr lang="en-US" dirty="0">
              <a:solidFill>
                <a:prstClr val="black"/>
              </a:solidFill>
            </a:endParaRPr>
          </a:p>
        </p:txBody>
      </p:sp>
      <p:sp>
        <p:nvSpPr>
          <p:cNvPr id="6" name="Right Arrow 5"/>
          <p:cNvSpPr/>
          <p:nvPr/>
        </p:nvSpPr>
        <p:spPr>
          <a:xfrm>
            <a:off x="4239129" y="3095469"/>
            <a:ext cx="540327" cy="180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735" y="1723712"/>
            <a:ext cx="2880530" cy="4608849"/>
          </a:xfrm>
          <a:prstGeom prst="rect">
            <a:avLst/>
          </a:prstGeom>
        </p:spPr>
      </p:pic>
      <p:sp>
        <p:nvSpPr>
          <p:cNvPr id="9" name="Right Arrow 8"/>
          <p:cNvSpPr/>
          <p:nvPr/>
        </p:nvSpPr>
        <p:spPr>
          <a:xfrm>
            <a:off x="7601200" y="4509344"/>
            <a:ext cx="540327" cy="15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4885147" y="4089734"/>
            <a:ext cx="2578297" cy="1754326"/>
          </a:xfrm>
          <a:prstGeom prst="rect">
            <a:avLst/>
          </a:prstGeom>
          <a:noFill/>
        </p:spPr>
        <p:txBody>
          <a:bodyPr wrap="square" rtlCol="0">
            <a:spAutoFit/>
          </a:bodyPr>
          <a:lstStyle/>
          <a:p>
            <a:r>
              <a:rPr lang="en-US" dirty="0">
                <a:solidFill>
                  <a:prstClr val="black"/>
                </a:solidFill>
                <a:latin typeface="Arial" panose="020B0604020202020204" pitchFamily="34" charset="0"/>
                <a:cs typeface="Arial" panose="020B0604020202020204" pitchFamily="34" charset="0"/>
              </a:rPr>
              <a:t>The user can </a:t>
            </a:r>
            <a:r>
              <a:rPr lang="en-US" dirty="0" smtClean="0">
                <a:solidFill>
                  <a:prstClr val="black"/>
                </a:solidFill>
                <a:latin typeface="Arial" panose="020B0604020202020204" pitchFamily="34" charset="0"/>
                <a:cs typeface="Arial" panose="020B0604020202020204" pitchFamily="34" charset="0"/>
              </a:rPr>
              <a:t>then see his\her ranking by Reward Points and obtain a graph view of all users Reward Points.</a:t>
            </a:r>
            <a:endParaRPr lang="en-US" dirty="0">
              <a:solidFill>
                <a:prstClr val="black"/>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2444" y="1723712"/>
            <a:ext cx="2880531" cy="4608849"/>
          </a:xfrm>
          <a:prstGeom prst="rect">
            <a:avLst/>
          </a:prstGeom>
        </p:spPr>
      </p:pic>
    </p:spTree>
    <p:extLst>
      <p:ext uri="{BB962C8B-B14F-4D97-AF65-F5344CB8AC3E}">
        <p14:creationId xmlns:p14="http://schemas.microsoft.com/office/powerpoint/2010/main" val="35768535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575" y="272955"/>
            <a:ext cx="10058400" cy="1450757"/>
          </a:xfrm>
        </p:spPr>
        <p:txBody>
          <a:bodyPr/>
          <a:lstStyle/>
          <a:p>
            <a:r>
              <a:rPr lang="en-US" dirty="0" smtClean="0"/>
              <a:t>View Suggestions</a:t>
            </a:r>
            <a:endParaRPr lang="en-US" dirty="0"/>
          </a:p>
        </p:txBody>
      </p:sp>
      <p:sp>
        <p:nvSpPr>
          <p:cNvPr id="3" name="Rectangle 2"/>
          <p:cNvSpPr/>
          <p:nvPr/>
        </p:nvSpPr>
        <p:spPr>
          <a:xfrm>
            <a:off x="4844105" y="2495304"/>
            <a:ext cx="2619339" cy="1477328"/>
          </a:xfrm>
          <a:prstGeom prst="rect">
            <a:avLst/>
          </a:prstGeom>
        </p:spPr>
        <p:txBody>
          <a:bodyPr wrap="square">
            <a:spAutoFit/>
          </a:bodyPr>
          <a:lstStyle/>
          <a:p>
            <a:r>
              <a:rPr lang="en-US" dirty="0" smtClean="0">
                <a:solidFill>
                  <a:srgbClr val="000000"/>
                </a:solidFill>
                <a:latin typeface="Arial" panose="020B0604020202020204" pitchFamily="34" charset="0"/>
              </a:rPr>
              <a:t>From the </a:t>
            </a:r>
            <a:r>
              <a:rPr lang="en-US" b="1" dirty="0" smtClean="0">
                <a:solidFill>
                  <a:srgbClr val="000000"/>
                </a:solidFill>
                <a:latin typeface="Arial" panose="020B0604020202020204" pitchFamily="34" charset="0"/>
              </a:rPr>
              <a:t>Main Screen</a:t>
            </a:r>
            <a:r>
              <a:rPr lang="en-US" dirty="0" smtClean="0">
                <a:solidFill>
                  <a:srgbClr val="000000"/>
                </a:solidFill>
                <a:latin typeface="Arial" panose="020B0604020202020204" pitchFamily="34" charset="0"/>
              </a:rPr>
              <a:t>, the </a:t>
            </a:r>
            <a:r>
              <a:rPr lang="en-US" dirty="0">
                <a:solidFill>
                  <a:srgbClr val="000000"/>
                </a:solidFill>
                <a:latin typeface="Arial" panose="020B0604020202020204" pitchFamily="34" charset="0"/>
              </a:rPr>
              <a:t>user </a:t>
            </a:r>
            <a:r>
              <a:rPr lang="en-US" dirty="0" smtClean="0">
                <a:solidFill>
                  <a:srgbClr val="000000"/>
                </a:solidFill>
                <a:latin typeface="Arial" panose="020B0604020202020204" pitchFamily="34" charset="0"/>
              </a:rPr>
              <a:t>can click on </a:t>
            </a:r>
            <a:r>
              <a:rPr lang="en-US" b="1" dirty="0" smtClean="0">
                <a:solidFill>
                  <a:srgbClr val="000000"/>
                </a:solidFill>
                <a:latin typeface="Arial" panose="020B0604020202020204" pitchFamily="34" charset="0"/>
              </a:rPr>
              <a:t>MY REPORTS</a:t>
            </a:r>
            <a:r>
              <a:rPr lang="en-US" dirty="0" smtClean="0">
                <a:solidFill>
                  <a:srgbClr val="000000"/>
                </a:solidFill>
                <a:latin typeface="Arial" panose="020B0604020202020204" pitchFamily="34" charset="0"/>
              </a:rPr>
              <a:t> to view his\her personalized reports.</a:t>
            </a:r>
            <a:endParaRPr lang="en-US" dirty="0">
              <a:solidFill>
                <a:prstClr val="black"/>
              </a:solidFill>
            </a:endParaRPr>
          </a:p>
        </p:txBody>
      </p:sp>
      <p:sp>
        <p:nvSpPr>
          <p:cNvPr id="6" name="Right Arrow 5"/>
          <p:cNvSpPr/>
          <p:nvPr/>
        </p:nvSpPr>
        <p:spPr>
          <a:xfrm>
            <a:off x="4239129" y="3095469"/>
            <a:ext cx="540327" cy="180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735" y="1723712"/>
            <a:ext cx="2880530" cy="4608849"/>
          </a:xfrm>
          <a:prstGeom prst="rect">
            <a:avLst/>
          </a:prstGeom>
        </p:spPr>
      </p:pic>
      <p:sp>
        <p:nvSpPr>
          <p:cNvPr id="9" name="Right Arrow 8"/>
          <p:cNvSpPr/>
          <p:nvPr/>
        </p:nvSpPr>
        <p:spPr>
          <a:xfrm>
            <a:off x="7601200" y="4509344"/>
            <a:ext cx="540327" cy="15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4885147" y="4089734"/>
            <a:ext cx="2578297" cy="2031325"/>
          </a:xfrm>
          <a:prstGeom prst="rect">
            <a:avLst/>
          </a:prstGeom>
          <a:noFill/>
        </p:spPr>
        <p:txBody>
          <a:bodyPr wrap="square" rtlCol="0">
            <a:spAutoFit/>
          </a:bodyPr>
          <a:lstStyle/>
          <a:p>
            <a:r>
              <a:rPr lang="en-US" dirty="0">
                <a:solidFill>
                  <a:prstClr val="black"/>
                </a:solidFill>
                <a:latin typeface="Arial" panose="020B0604020202020204" pitchFamily="34" charset="0"/>
                <a:cs typeface="Arial" panose="020B0604020202020204" pitchFamily="34" charset="0"/>
              </a:rPr>
              <a:t>The user can </a:t>
            </a:r>
            <a:r>
              <a:rPr lang="en-US" dirty="0" smtClean="0">
                <a:solidFill>
                  <a:prstClr val="black"/>
                </a:solidFill>
                <a:latin typeface="Arial" panose="020B0604020202020204" pitchFamily="34" charset="0"/>
                <a:cs typeface="Arial" panose="020B0604020202020204" pitchFamily="34" charset="0"/>
              </a:rPr>
              <a:t>then see the personalized Suggestions and get an itemized list of his\her zones that are above his\her average energy consumption.</a:t>
            </a:r>
            <a:endParaRPr lang="en-US" dirty="0">
              <a:solidFill>
                <a:prstClr val="black"/>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0976" y="1737360"/>
            <a:ext cx="2872000" cy="4595201"/>
          </a:xfrm>
          <a:prstGeom prst="rect">
            <a:avLst/>
          </a:prstGeom>
        </p:spPr>
      </p:pic>
    </p:spTree>
    <p:extLst>
      <p:ext uri="{BB962C8B-B14F-4D97-AF65-F5344CB8AC3E}">
        <p14:creationId xmlns:p14="http://schemas.microsoft.com/office/powerpoint/2010/main" val="22371868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Toggle Indoor Localization (user/admin)</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404643" y="1737360"/>
            <a:ext cx="2751037" cy="458506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80" y="1737360"/>
            <a:ext cx="2751038" cy="4585063"/>
          </a:xfrm>
          <a:prstGeom prst="rect">
            <a:avLst/>
          </a:prstGeom>
        </p:spPr>
      </p:pic>
      <p:sp>
        <p:nvSpPr>
          <p:cNvPr id="6" name="Right Arrow 5"/>
          <p:cNvSpPr/>
          <p:nvPr/>
        </p:nvSpPr>
        <p:spPr>
          <a:xfrm>
            <a:off x="4075217" y="3060634"/>
            <a:ext cx="540327" cy="180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ight Arrow 6"/>
          <p:cNvSpPr/>
          <p:nvPr/>
        </p:nvSpPr>
        <p:spPr>
          <a:xfrm>
            <a:off x="7648535" y="3849782"/>
            <a:ext cx="540327" cy="180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4790574" y="2914246"/>
            <a:ext cx="2682931" cy="2308324"/>
          </a:xfrm>
          <a:prstGeom prst="rect">
            <a:avLst/>
          </a:prstGeom>
        </p:spPr>
        <p:txBody>
          <a:bodyPr wrap="square">
            <a:spAutoFit/>
          </a:bodyPr>
          <a:lstStyle/>
          <a:p>
            <a:r>
              <a:rPr lang="en-US" dirty="0">
                <a:solidFill>
                  <a:srgbClr val="000000"/>
                </a:solidFill>
                <a:latin typeface="Arial" panose="020B0604020202020204" pitchFamily="34" charset="0"/>
              </a:rPr>
              <a:t>From the </a:t>
            </a:r>
            <a:r>
              <a:rPr lang="en-US" b="1" dirty="0">
                <a:solidFill>
                  <a:srgbClr val="000000"/>
                </a:solidFill>
                <a:latin typeface="Arial" panose="020B0604020202020204" pitchFamily="34" charset="0"/>
              </a:rPr>
              <a:t>Main Screen</a:t>
            </a:r>
            <a:r>
              <a:rPr lang="en-US" dirty="0">
                <a:solidFill>
                  <a:srgbClr val="000000"/>
                </a:solidFill>
                <a:latin typeface="Arial" panose="020B0604020202020204" pitchFamily="34" charset="0"/>
              </a:rPr>
              <a:t>, the user can click </a:t>
            </a:r>
            <a:r>
              <a:rPr lang="en-US" dirty="0" smtClean="0">
                <a:solidFill>
                  <a:srgbClr val="000000"/>
                </a:solidFill>
                <a:latin typeface="Arial" panose="020B0604020202020204" pitchFamily="34" charset="0"/>
              </a:rPr>
              <a:t>on the 3 dots in top right corner to open the options menu. Here the user/admin can toggle to report their indoor location. </a:t>
            </a:r>
            <a:endParaRPr lang="en-US" dirty="0">
              <a:solidFill>
                <a:prstClr val="black"/>
              </a:solidFill>
            </a:endParaRPr>
          </a:p>
        </p:txBody>
      </p:sp>
    </p:spTree>
    <p:extLst>
      <p:ext uri="{BB962C8B-B14F-4D97-AF65-F5344CB8AC3E}">
        <p14:creationId xmlns:p14="http://schemas.microsoft.com/office/powerpoint/2010/main" val="30058089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 Indoor Location (user/admin)</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57056" y="1737360"/>
            <a:ext cx="2756263" cy="4593771"/>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45342"/>
            <a:ext cx="2751473" cy="458578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40526" y="1745342"/>
            <a:ext cx="2751474" cy="4585789"/>
          </a:xfrm>
          <a:prstGeom prst="rect">
            <a:avLst/>
          </a:prstGeom>
        </p:spPr>
      </p:pic>
      <p:sp>
        <p:nvSpPr>
          <p:cNvPr id="7" name="Right Arrow 6"/>
          <p:cNvSpPr/>
          <p:nvPr/>
        </p:nvSpPr>
        <p:spPr>
          <a:xfrm>
            <a:off x="208611" y="5168109"/>
            <a:ext cx="2194955" cy="5272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ight Arrow 7"/>
          <p:cNvSpPr/>
          <p:nvPr/>
        </p:nvSpPr>
        <p:spPr>
          <a:xfrm>
            <a:off x="2829850" y="3278349"/>
            <a:ext cx="331362" cy="1615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a:xfrm>
            <a:off x="3361509" y="2967334"/>
            <a:ext cx="1317172" cy="1815882"/>
          </a:xfrm>
          <a:prstGeom prst="rect">
            <a:avLst/>
          </a:prstGeom>
        </p:spPr>
        <p:txBody>
          <a:bodyPr wrap="square">
            <a:spAutoFit/>
          </a:bodyPr>
          <a:lstStyle/>
          <a:p>
            <a:r>
              <a:rPr lang="en-US" sz="1400" dirty="0" smtClean="0">
                <a:solidFill>
                  <a:srgbClr val="000000"/>
                </a:solidFill>
                <a:latin typeface="Arial" panose="020B0604020202020204" pitchFamily="34" charset="0"/>
              </a:rPr>
              <a:t>Swipe from left to right on the area indicated by the blue arrow to reveal google maps overlay.</a:t>
            </a:r>
            <a:endParaRPr lang="en-US" sz="1400" dirty="0">
              <a:solidFill>
                <a:prstClr val="black"/>
              </a:solidFill>
            </a:endParaRPr>
          </a:p>
        </p:txBody>
      </p:sp>
      <p:sp>
        <p:nvSpPr>
          <p:cNvPr id="10" name="Right Arrow 9"/>
          <p:cNvSpPr/>
          <p:nvPr/>
        </p:nvSpPr>
        <p:spPr>
          <a:xfrm>
            <a:off x="7591694" y="3278348"/>
            <a:ext cx="331362" cy="1615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a:xfrm>
            <a:off x="8001431" y="3058774"/>
            <a:ext cx="1317172" cy="2677656"/>
          </a:xfrm>
          <a:prstGeom prst="rect">
            <a:avLst/>
          </a:prstGeom>
        </p:spPr>
        <p:txBody>
          <a:bodyPr wrap="square">
            <a:spAutoFit/>
          </a:bodyPr>
          <a:lstStyle/>
          <a:p>
            <a:r>
              <a:rPr lang="en-US" sz="1400" dirty="0" smtClean="0">
                <a:solidFill>
                  <a:srgbClr val="000000"/>
                </a:solidFill>
                <a:latin typeface="Arial" panose="020B0604020202020204" pitchFamily="34" charset="0"/>
              </a:rPr>
              <a:t>After toggling location from previous slide, after a few seconds your location will appear on the map along with a custom floor plan image of your choice.</a:t>
            </a:r>
            <a:endParaRPr lang="en-US" sz="1400" dirty="0">
              <a:solidFill>
                <a:prstClr val="black"/>
              </a:solidFill>
            </a:endParaRPr>
          </a:p>
        </p:txBody>
      </p:sp>
    </p:spTree>
    <p:extLst>
      <p:ext uri="{BB962C8B-B14F-4D97-AF65-F5344CB8AC3E}">
        <p14:creationId xmlns:p14="http://schemas.microsoft.com/office/powerpoint/2010/main" val="26598808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 enter/exit rooms (user/admin)</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97280" y="1737360"/>
            <a:ext cx="2751909" cy="4586515"/>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3771" y="1756228"/>
            <a:ext cx="2751909" cy="4586515"/>
          </a:xfrm>
          <a:prstGeom prst="rect">
            <a:avLst/>
          </a:prstGeom>
        </p:spPr>
      </p:pic>
      <p:sp>
        <p:nvSpPr>
          <p:cNvPr id="6" name="Right Arrow 5"/>
          <p:cNvSpPr/>
          <p:nvPr/>
        </p:nvSpPr>
        <p:spPr>
          <a:xfrm>
            <a:off x="3944547" y="3591858"/>
            <a:ext cx="888710" cy="457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ight Arrow 6"/>
          <p:cNvSpPr/>
          <p:nvPr/>
        </p:nvSpPr>
        <p:spPr>
          <a:xfrm>
            <a:off x="7419703" y="3591858"/>
            <a:ext cx="888710" cy="457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4790574" y="2914246"/>
            <a:ext cx="2682931" cy="2031325"/>
          </a:xfrm>
          <a:prstGeom prst="rect">
            <a:avLst/>
          </a:prstGeom>
        </p:spPr>
        <p:txBody>
          <a:bodyPr wrap="square">
            <a:spAutoFit/>
          </a:bodyPr>
          <a:lstStyle/>
          <a:p>
            <a:r>
              <a:rPr lang="en-US" dirty="0" smtClean="0">
                <a:solidFill>
                  <a:srgbClr val="000000"/>
                </a:solidFill>
                <a:latin typeface="Arial" panose="020B0604020202020204" pitchFamily="34" charset="0"/>
              </a:rPr>
              <a:t>Users who enter a room will highlight the room showing the room is occupied. Green means the room is occupied while red means it’s not occupied.</a:t>
            </a:r>
            <a:endParaRPr lang="en-US" dirty="0">
              <a:solidFill>
                <a:prstClr val="black"/>
              </a:solidFill>
            </a:endParaRPr>
          </a:p>
        </p:txBody>
      </p:sp>
    </p:spTree>
    <p:extLst>
      <p:ext uri="{BB962C8B-B14F-4D97-AF65-F5344CB8AC3E}">
        <p14:creationId xmlns:p14="http://schemas.microsoft.com/office/powerpoint/2010/main" val="19532610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Comfort Level (user only)</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735305"/>
            <a:ext cx="2752271" cy="458711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5676" y="1735305"/>
            <a:ext cx="2751038" cy="458506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92343" y="1735305"/>
            <a:ext cx="2760617" cy="4601028"/>
          </a:xfrm>
          <a:prstGeom prst="rect">
            <a:avLst/>
          </a:prstGeom>
        </p:spPr>
      </p:pic>
      <p:sp>
        <p:nvSpPr>
          <p:cNvPr id="7" name="Right Arrow 6"/>
          <p:cNvSpPr/>
          <p:nvPr/>
        </p:nvSpPr>
        <p:spPr>
          <a:xfrm>
            <a:off x="2829850" y="3278349"/>
            <a:ext cx="331362" cy="1615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ight Arrow 7"/>
          <p:cNvSpPr/>
          <p:nvPr/>
        </p:nvSpPr>
        <p:spPr>
          <a:xfrm>
            <a:off x="7554250" y="3278348"/>
            <a:ext cx="331362" cy="1615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a:xfrm>
            <a:off x="3238791" y="2993460"/>
            <a:ext cx="1317172" cy="2246769"/>
          </a:xfrm>
          <a:prstGeom prst="rect">
            <a:avLst/>
          </a:prstGeom>
        </p:spPr>
        <p:txBody>
          <a:bodyPr wrap="square">
            <a:spAutoFit/>
          </a:bodyPr>
          <a:lstStyle/>
          <a:p>
            <a:r>
              <a:rPr lang="en-US" sz="1400" dirty="0" smtClean="0">
                <a:solidFill>
                  <a:srgbClr val="000000"/>
                </a:solidFill>
                <a:latin typeface="Arial" panose="020B0604020202020204" pitchFamily="34" charset="0"/>
              </a:rPr>
              <a:t>From the main menu, Tap the “Rate current zone conditions” to bring up rating prompts on current room/zone conditions.</a:t>
            </a:r>
            <a:endParaRPr lang="en-US" sz="1400" dirty="0">
              <a:solidFill>
                <a:prstClr val="black"/>
              </a:solidFill>
            </a:endParaRPr>
          </a:p>
        </p:txBody>
      </p:sp>
      <p:sp>
        <p:nvSpPr>
          <p:cNvPr id="10" name="Rectangle 9"/>
          <p:cNvSpPr/>
          <p:nvPr/>
        </p:nvSpPr>
        <p:spPr>
          <a:xfrm>
            <a:off x="7935613" y="2993460"/>
            <a:ext cx="1317172" cy="1384995"/>
          </a:xfrm>
          <a:prstGeom prst="rect">
            <a:avLst/>
          </a:prstGeom>
        </p:spPr>
        <p:txBody>
          <a:bodyPr wrap="square">
            <a:spAutoFit/>
          </a:bodyPr>
          <a:lstStyle/>
          <a:p>
            <a:r>
              <a:rPr lang="en-US" sz="1400" dirty="0" smtClean="0">
                <a:solidFill>
                  <a:srgbClr val="000000"/>
                </a:solidFill>
                <a:latin typeface="Arial" panose="020B0604020202020204" pitchFamily="34" charset="0"/>
              </a:rPr>
              <a:t>There are currently 2 rating for temperature and light level rating.</a:t>
            </a:r>
            <a:endParaRPr lang="en-US" sz="1400" dirty="0">
              <a:solidFill>
                <a:prstClr val="black"/>
              </a:solidFill>
            </a:endParaRPr>
          </a:p>
        </p:txBody>
      </p:sp>
    </p:spTree>
    <p:extLst>
      <p:ext uri="{BB962C8B-B14F-4D97-AF65-F5344CB8AC3E}">
        <p14:creationId xmlns:p14="http://schemas.microsoft.com/office/powerpoint/2010/main" val="5828165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a:t>
            </a:r>
            <a:endParaRPr lang="en-US" dirty="0"/>
          </a:p>
        </p:txBody>
      </p:sp>
      <p:sp>
        <p:nvSpPr>
          <p:cNvPr id="3" name="Rectangle 2"/>
          <p:cNvSpPr/>
          <p:nvPr/>
        </p:nvSpPr>
        <p:spPr>
          <a:xfrm>
            <a:off x="5271301" y="2846914"/>
            <a:ext cx="4541439" cy="923330"/>
          </a:xfrm>
          <a:prstGeom prst="rect">
            <a:avLst/>
          </a:prstGeom>
        </p:spPr>
        <p:txBody>
          <a:bodyPr wrap="square">
            <a:spAutoFit/>
          </a:bodyPr>
          <a:lstStyle/>
          <a:p>
            <a:r>
              <a:rPr lang="en-US" dirty="0" smtClean="0">
                <a:solidFill>
                  <a:srgbClr val="000000"/>
                </a:solidFill>
                <a:latin typeface="Arial" panose="020B0604020202020204" pitchFamily="34" charset="0"/>
              </a:rPr>
              <a:t>A registered </a:t>
            </a:r>
            <a:r>
              <a:rPr lang="en-US" dirty="0">
                <a:solidFill>
                  <a:srgbClr val="000000"/>
                </a:solidFill>
                <a:latin typeface="Arial" panose="020B0604020202020204" pitchFamily="34" charset="0"/>
              </a:rPr>
              <a:t>user is required to enter the username and password </a:t>
            </a:r>
            <a:r>
              <a:rPr lang="en-US" dirty="0" smtClean="0">
                <a:solidFill>
                  <a:srgbClr val="000000"/>
                </a:solidFill>
                <a:latin typeface="Arial" panose="020B0604020202020204" pitchFamily="34" charset="0"/>
              </a:rPr>
              <a:t>and click the </a:t>
            </a:r>
            <a:r>
              <a:rPr lang="en-US" b="1" dirty="0">
                <a:solidFill>
                  <a:srgbClr val="000000"/>
                </a:solidFill>
                <a:latin typeface="Arial" panose="020B0604020202020204" pitchFamily="34" charset="0"/>
              </a:rPr>
              <a:t>LOGIN</a:t>
            </a:r>
            <a:r>
              <a:rPr lang="en-US" dirty="0">
                <a:solidFill>
                  <a:srgbClr val="000000"/>
                </a:solidFill>
                <a:latin typeface="Arial" panose="020B0604020202020204" pitchFamily="34" charset="0"/>
              </a:rPr>
              <a:t> </a:t>
            </a:r>
            <a:r>
              <a:rPr lang="en-US" dirty="0" smtClean="0">
                <a:solidFill>
                  <a:srgbClr val="000000"/>
                </a:solidFill>
                <a:latin typeface="Arial" panose="020B0604020202020204" pitchFamily="34" charset="0"/>
              </a:rPr>
              <a:t>button to login to application. </a:t>
            </a:r>
            <a:endParaRPr lang="en-US" dirty="0">
              <a:solidFill>
                <a:prstClr val="black"/>
              </a:solidFill>
            </a:endParaRPr>
          </a:p>
        </p:txBody>
      </p:sp>
      <p:sp>
        <p:nvSpPr>
          <p:cNvPr id="10" name="Right Arrow 9"/>
          <p:cNvSpPr/>
          <p:nvPr/>
        </p:nvSpPr>
        <p:spPr>
          <a:xfrm>
            <a:off x="4422759" y="3320506"/>
            <a:ext cx="540327" cy="180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ight Arrow 10"/>
          <p:cNvSpPr/>
          <p:nvPr/>
        </p:nvSpPr>
        <p:spPr>
          <a:xfrm>
            <a:off x="4422760" y="5846570"/>
            <a:ext cx="540327" cy="180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TextBox 11"/>
          <p:cNvSpPr txBox="1"/>
          <p:nvPr/>
        </p:nvSpPr>
        <p:spPr>
          <a:xfrm>
            <a:off x="5271301" y="5384905"/>
            <a:ext cx="4541439" cy="923330"/>
          </a:xfrm>
          <a:prstGeom prst="rect">
            <a:avLst/>
          </a:prstGeom>
          <a:noFill/>
        </p:spPr>
        <p:txBody>
          <a:bodyPr wrap="square" rtlCol="0">
            <a:spAutoFit/>
          </a:bodyPr>
          <a:lstStyle/>
          <a:p>
            <a:r>
              <a:rPr lang="en-US" dirty="0" smtClean="0">
                <a:solidFill>
                  <a:srgbClr val="000000"/>
                </a:solidFill>
                <a:latin typeface="Arial" panose="020B0604020202020204" pitchFamily="34" charset="0"/>
              </a:rPr>
              <a:t>An unregistered user needs </a:t>
            </a:r>
            <a:r>
              <a:rPr lang="en-US" dirty="0">
                <a:solidFill>
                  <a:srgbClr val="000000"/>
                </a:solidFill>
                <a:latin typeface="Arial" panose="020B0604020202020204" pitchFamily="34" charset="0"/>
              </a:rPr>
              <a:t>to </a:t>
            </a:r>
            <a:r>
              <a:rPr lang="en-US" dirty="0" smtClean="0">
                <a:solidFill>
                  <a:srgbClr val="000000"/>
                </a:solidFill>
                <a:latin typeface="Arial" panose="020B0604020202020204" pitchFamily="34" charset="0"/>
              </a:rPr>
              <a:t>click the </a:t>
            </a:r>
            <a:r>
              <a:rPr lang="en-US" b="1" dirty="0" smtClean="0">
                <a:solidFill>
                  <a:srgbClr val="000000"/>
                </a:solidFill>
                <a:latin typeface="Arial" panose="020B0604020202020204" pitchFamily="34" charset="0"/>
              </a:rPr>
              <a:t>CREATE </a:t>
            </a:r>
            <a:r>
              <a:rPr lang="en-US" b="1" dirty="0">
                <a:solidFill>
                  <a:srgbClr val="000000"/>
                </a:solidFill>
                <a:latin typeface="Arial" panose="020B0604020202020204" pitchFamily="34" charset="0"/>
              </a:rPr>
              <a:t>ACCOUNT </a:t>
            </a:r>
            <a:r>
              <a:rPr lang="en-US" dirty="0" smtClean="0">
                <a:solidFill>
                  <a:srgbClr val="000000"/>
                </a:solidFill>
                <a:latin typeface="Arial" panose="020B0604020202020204" pitchFamily="34" charset="0"/>
              </a:rPr>
              <a:t>button to register,</a:t>
            </a:r>
            <a:r>
              <a:rPr lang="en-US" b="1" dirty="0" smtClean="0">
                <a:solidFill>
                  <a:srgbClr val="000000"/>
                </a:solidFill>
                <a:latin typeface="Arial" panose="020B0604020202020204" pitchFamily="34" charset="0"/>
              </a:rPr>
              <a:t> </a:t>
            </a:r>
            <a:r>
              <a:rPr lang="en-US" dirty="0" smtClean="0">
                <a:solidFill>
                  <a:srgbClr val="000000"/>
                </a:solidFill>
                <a:latin typeface="Arial" panose="020B0604020202020204" pitchFamily="34" charset="0"/>
              </a:rPr>
              <a:t>see </a:t>
            </a:r>
            <a:r>
              <a:rPr lang="en-US" i="1" dirty="0" smtClean="0">
                <a:solidFill>
                  <a:srgbClr val="000000"/>
                </a:solidFill>
                <a:latin typeface="Arial" panose="020B0604020202020204" pitchFamily="34" charset="0"/>
              </a:rPr>
              <a:t>Create Account</a:t>
            </a:r>
            <a:r>
              <a:rPr lang="en-US" dirty="0" smtClean="0">
                <a:solidFill>
                  <a:srgbClr val="000000"/>
                </a:solidFill>
                <a:latin typeface="Arial" panose="020B0604020202020204" pitchFamily="34" charset="0"/>
              </a:rPr>
              <a:t>.</a:t>
            </a:r>
            <a:endParaRPr lang="en-US" dirty="0">
              <a:solidFill>
                <a:prstClr val="black"/>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80" y="1737360"/>
            <a:ext cx="2887354" cy="4619767"/>
          </a:xfrm>
          <a:prstGeom prst="rect">
            <a:avLst/>
          </a:prstGeom>
        </p:spPr>
      </p:pic>
    </p:spTree>
    <p:extLst>
      <p:ext uri="{BB962C8B-B14F-4D97-AF65-F5344CB8AC3E}">
        <p14:creationId xmlns:p14="http://schemas.microsoft.com/office/powerpoint/2010/main" val="36251155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 Room (admin)</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97280" y="1737360"/>
            <a:ext cx="2751909" cy="4586515"/>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3771" y="1737360"/>
            <a:ext cx="2751909" cy="4586515"/>
          </a:xfrm>
          <a:prstGeom prst="rect">
            <a:avLst/>
          </a:prstGeom>
        </p:spPr>
      </p:pic>
      <p:sp>
        <p:nvSpPr>
          <p:cNvPr id="6" name="Right Arrow 5"/>
          <p:cNvSpPr/>
          <p:nvPr/>
        </p:nvSpPr>
        <p:spPr>
          <a:xfrm>
            <a:off x="3918420" y="3522189"/>
            <a:ext cx="714539" cy="570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ight Arrow 6"/>
          <p:cNvSpPr/>
          <p:nvPr/>
        </p:nvSpPr>
        <p:spPr>
          <a:xfrm>
            <a:off x="7620001" y="3522189"/>
            <a:ext cx="714539" cy="570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4790574" y="2914246"/>
            <a:ext cx="2682931" cy="2862322"/>
          </a:xfrm>
          <a:prstGeom prst="rect">
            <a:avLst/>
          </a:prstGeom>
        </p:spPr>
        <p:txBody>
          <a:bodyPr wrap="square">
            <a:spAutoFit/>
          </a:bodyPr>
          <a:lstStyle/>
          <a:p>
            <a:r>
              <a:rPr lang="en-US" dirty="0" smtClean="0">
                <a:solidFill>
                  <a:srgbClr val="000000"/>
                </a:solidFill>
                <a:latin typeface="Arial" panose="020B0604020202020204" pitchFamily="34" charset="0"/>
              </a:rPr>
              <a:t>Admins can record indoor geo coordinates for their current room by clicking the “Record Current Room” button while the indoor location service is running in notification bar, Otherwise the button will not activate.</a:t>
            </a:r>
            <a:endParaRPr lang="en-US" dirty="0">
              <a:solidFill>
                <a:prstClr val="black"/>
              </a:solidFill>
            </a:endParaRPr>
          </a:p>
        </p:txBody>
      </p:sp>
    </p:spTree>
    <p:extLst>
      <p:ext uri="{BB962C8B-B14F-4D97-AF65-F5344CB8AC3E}">
        <p14:creationId xmlns:p14="http://schemas.microsoft.com/office/powerpoint/2010/main" val="40724736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575" y="968991"/>
            <a:ext cx="10058400" cy="754721"/>
          </a:xfrm>
        </p:spPr>
        <p:txBody>
          <a:bodyPr>
            <a:normAutofit/>
          </a:bodyPr>
          <a:lstStyle/>
          <a:p>
            <a:r>
              <a:rPr lang="en-US" dirty="0" smtClean="0"/>
              <a:t>Create a Zone</a:t>
            </a:r>
            <a:endParaRPr lang="en-US" dirty="0"/>
          </a:p>
        </p:txBody>
      </p:sp>
      <p:sp>
        <p:nvSpPr>
          <p:cNvPr id="3" name="Rectangle 2"/>
          <p:cNvSpPr/>
          <p:nvPr/>
        </p:nvSpPr>
        <p:spPr>
          <a:xfrm>
            <a:off x="4844105" y="2495304"/>
            <a:ext cx="2619339" cy="1200329"/>
          </a:xfrm>
          <a:prstGeom prst="rect">
            <a:avLst/>
          </a:prstGeom>
        </p:spPr>
        <p:txBody>
          <a:bodyPr wrap="square">
            <a:spAutoFit/>
          </a:bodyPr>
          <a:lstStyle/>
          <a:p>
            <a:r>
              <a:rPr lang="en-US" dirty="0" smtClean="0">
                <a:solidFill>
                  <a:srgbClr val="000000"/>
                </a:solidFill>
                <a:latin typeface="Arial" panose="020B0604020202020204" pitchFamily="34" charset="0"/>
              </a:rPr>
              <a:t>From the </a:t>
            </a:r>
            <a:r>
              <a:rPr lang="en-US" b="1" dirty="0" smtClean="0">
                <a:solidFill>
                  <a:srgbClr val="000000"/>
                </a:solidFill>
                <a:latin typeface="Arial" panose="020B0604020202020204" pitchFamily="34" charset="0"/>
              </a:rPr>
              <a:t>Main Screen</a:t>
            </a:r>
            <a:r>
              <a:rPr lang="en-US" dirty="0" smtClean="0">
                <a:solidFill>
                  <a:srgbClr val="000000"/>
                </a:solidFill>
                <a:latin typeface="Arial" panose="020B0604020202020204" pitchFamily="34" charset="0"/>
              </a:rPr>
              <a:t> for a logged in Facility Manager user, click on </a:t>
            </a:r>
            <a:r>
              <a:rPr lang="en-US" b="1" dirty="0" smtClean="0">
                <a:solidFill>
                  <a:srgbClr val="000000"/>
                </a:solidFill>
                <a:latin typeface="Arial" panose="020B0604020202020204" pitchFamily="34" charset="0"/>
              </a:rPr>
              <a:t>CREATE ZONE </a:t>
            </a:r>
            <a:r>
              <a:rPr lang="en-US" dirty="0">
                <a:solidFill>
                  <a:srgbClr val="000000"/>
                </a:solidFill>
                <a:latin typeface="Arial" panose="020B0604020202020204" pitchFamily="34" charset="0"/>
              </a:rPr>
              <a:t>b</a:t>
            </a:r>
            <a:r>
              <a:rPr lang="en-US" dirty="0" smtClean="0">
                <a:solidFill>
                  <a:srgbClr val="000000"/>
                </a:solidFill>
                <a:latin typeface="Arial" panose="020B0604020202020204" pitchFamily="34" charset="0"/>
              </a:rPr>
              <a:t>utton.</a:t>
            </a:r>
            <a:endParaRPr lang="en-US" dirty="0">
              <a:solidFill>
                <a:prstClr val="black"/>
              </a:solidFill>
            </a:endParaRPr>
          </a:p>
        </p:txBody>
      </p:sp>
      <p:sp>
        <p:nvSpPr>
          <p:cNvPr id="6" name="Right Arrow 5"/>
          <p:cNvSpPr/>
          <p:nvPr/>
        </p:nvSpPr>
        <p:spPr>
          <a:xfrm>
            <a:off x="4239129" y="3095469"/>
            <a:ext cx="540327" cy="180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ight Arrow 8"/>
          <p:cNvSpPr/>
          <p:nvPr/>
        </p:nvSpPr>
        <p:spPr>
          <a:xfrm>
            <a:off x="7601200" y="4509344"/>
            <a:ext cx="540327" cy="15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4885147" y="4089734"/>
            <a:ext cx="2578297" cy="2031325"/>
          </a:xfrm>
          <a:prstGeom prst="rect">
            <a:avLst/>
          </a:prstGeom>
          <a:noFill/>
        </p:spPr>
        <p:txBody>
          <a:bodyPr wrap="square" rtlCol="0">
            <a:spAutoFit/>
          </a:bodyPr>
          <a:lstStyle/>
          <a:p>
            <a:r>
              <a:rPr lang="en-US" dirty="0">
                <a:solidFill>
                  <a:prstClr val="black"/>
                </a:solidFill>
                <a:latin typeface="Arial" panose="020B0604020202020204" pitchFamily="34" charset="0"/>
                <a:cs typeface="Arial" panose="020B0604020202020204" pitchFamily="34" charset="0"/>
              </a:rPr>
              <a:t>The </a:t>
            </a:r>
            <a:r>
              <a:rPr lang="en-US" dirty="0" smtClean="0">
                <a:solidFill>
                  <a:prstClr val="black"/>
                </a:solidFill>
                <a:latin typeface="Arial" panose="020B0604020202020204" pitchFamily="34" charset="0"/>
                <a:cs typeface="Arial" panose="020B0604020202020204" pitchFamily="34" charset="0"/>
              </a:rPr>
              <a:t>facility manager user </a:t>
            </a:r>
            <a:r>
              <a:rPr lang="en-US" dirty="0">
                <a:solidFill>
                  <a:prstClr val="black"/>
                </a:solidFill>
                <a:latin typeface="Arial" panose="020B0604020202020204" pitchFamily="34" charset="0"/>
                <a:cs typeface="Arial" panose="020B0604020202020204" pitchFamily="34" charset="0"/>
              </a:rPr>
              <a:t>can </a:t>
            </a:r>
            <a:r>
              <a:rPr lang="en-US" dirty="0" smtClean="0">
                <a:solidFill>
                  <a:prstClr val="black"/>
                </a:solidFill>
                <a:latin typeface="Arial" panose="020B0604020202020204" pitchFamily="34" charset="0"/>
                <a:cs typeface="Arial" panose="020B0604020202020204" pitchFamily="34" charset="0"/>
              </a:rPr>
              <a:t>then enter the data for a zone such as Name, Location and number of Windows and select the </a:t>
            </a:r>
            <a:r>
              <a:rPr lang="en-US" b="1" dirty="0" smtClean="0">
                <a:solidFill>
                  <a:prstClr val="black"/>
                </a:solidFill>
                <a:latin typeface="Arial" panose="020B0604020202020204" pitchFamily="34" charset="0"/>
                <a:cs typeface="Arial" panose="020B0604020202020204" pitchFamily="34" charset="0"/>
              </a:rPr>
              <a:t>CREATE ZONE</a:t>
            </a:r>
            <a:r>
              <a:rPr lang="en-US" dirty="0" smtClean="0">
                <a:solidFill>
                  <a:prstClr val="black"/>
                </a:solidFill>
                <a:latin typeface="Arial" panose="020B0604020202020204" pitchFamily="34" charset="0"/>
                <a:cs typeface="Arial" panose="020B0604020202020204" pitchFamily="34" charset="0"/>
              </a:rPr>
              <a:t> button.</a:t>
            </a:r>
            <a:endParaRPr lang="en-US" dirty="0">
              <a:solidFill>
                <a:prstClr val="black"/>
              </a:solidFill>
              <a:latin typeface="Arial" panose="020B0604020202020204" pitchFamily="34" charset="0"/>
              <a:cs typeface="Arial" panose="020B0604020202020204" pitchFamily="34" charset="0"/>
            </a:endParaRPr>
          </a:p>
        </p:txBody>
      </p:sp>
      <p:sp>
        <p:nvSpPr>
          <p:cNvPr id="12" name="Title 1"/>
          <p:cNvSpPr txBox="1">
            <a:spLocks/>
          </p:cNvSpPr>
          <p:nvPr/>
        </p:nvSpPr>
        <p:spPr>
          <a:xfrm>
            <a:off x="1124574" y="327546"/>
            <a:ext cx="10058400" cy="774942"/>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5000" b="1" dirty="0">
                <a:solidFill>
                  <a:schemeClr val="accent1">
                    <a:lumMod val="75000"/>
                  </a:schemeClr>
                </a:solidFill>
              </a:rPr>
              <a:t>Additional Features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5616" y="1743933"/>
            <a:ext cx="2871999" cy="459519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4656" y="1733822"/>
            <a:ext cx="2878318" cy="4605309"/>
          </a:xfrm>
          <a:prstGeom prst="rect">
            <a:avLst/>
          </a:prstGeom>
        </p:spPr>
      </p:pic>
    </p:spTree>
    <p:extLst>
      <p:ext uri="{BB962C8B-B14F-4D97-AF65-F5344CB8AC3E}">
        <p14:creationId xmlns:p14="http://schemas.microsoft.com/office/powerpoint/2010/main" val="25135790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575" y="968991"/>
            <a:ext cx="10058400" cy="754721"/>
          </a:xfrm>
        </p:spPr>
        <p:txBody>
          <a:bodyPr>
            <a:normAutofit/>
          </a:bodyPr>
          <a:lstStyle/>
          <a:p>
            <a:r>
              <a:rPr lang="en-US" dirty="0" smtClean="0"/>
              <a:t>Add a User to a Zone</a:t>
            </a:r>
            <a:endParaRPr lang="en-US" dirty="0"/>
          </a:p>
        </p:txBody>
      </p:sp>
      <p:sp>
        <p:nvSpPr>
          <p:cNvPr id="3" name="Rectangle 2"/>
          <p:cNvSpPr/>
          <p:nvPr/>
        </p:nvSpPr>
        <p:spPr>
          <a:xfrm>
            <a:off x="4844104" y="1895139"/>
            <a:ext cx="2619339" cy="1754326"/>
          </a:xfrm>
          <a:prstGeom prst="rect">
            <a:avLst/>
          </a:prstGeom>
        </p:spPr>
        <p:txBody>
          <a:bodyPr wrap="square">
            <a:spAutoFit/>
          </a:bodyPr>
          <a:lstStyle/>
          <a:p>
            <a:r>
              <a:rPr lang="en-US" dirty="0" smtClean="0">
                <a:solidFill>
                  <a:srgbClr val="000000"/>
                </a:solidFill>
                <a:latin typeface="Arial" panose="020B0604020202020204" pitchFamily="34" charset="0"/>
              </a:rPr>
              <a:t>From the </a:t>
            </a:r>
            <a:r>
              <a:rPr lang="en-US" b="1" dirty="0" smtClean="0">
                <a:solidFill>
                  <a:srgbClr val="000000"/>
                </a:solidFill>
                <a:latin typeface="Arial" panose="020B0604020202020204" pitchFamily="34" charset="0"/>
              </a:rPr>
              <a:t>Main Screen</a:t>
            </a:r>
            <a:r>
              <a:rPr lang="en-US" dirty="0" smtClean="0">
                <a:solidFill>
                  <a:srgbClr val="000000"/>
                </a:solidFill>
                <a:latin typeface="Arial" panose="020B0604020202020204" pitchFamily="34" charset="0"/>
              </a:rPr>
              <a:t> for a logged in Facility Manager user, click on the users icon in the upper right corner</a:t>
            </a:r>
            <a:r>
              <a:rPr lang="en-US" b="1" dirty="0" smtClean="0">
                <a:solidFill>
                  <a:srgbClr val="000000"/>
                </a:solidFill>
                <a:latin typeface="Arial" panose="020B0604020202020204" pitchFamily="34" charset="0"/>
              </a:rPr>
              <a:t> </a:t>
            </a:r>
            <a:r>
              <a:rPr lang="en-US" dirty="0" smtClean="0">
                <a:solidFill>
                  <a:srgbClr val="000000"/>
                </a:solidFill>
                <a:latin typeface="Arial" panose="020B0604020202020204" pitchFamily="34" charset="0"/>
              </a:rPr>
              <a:t>of the Action Bar.</a:t>
            </a:r>
            <a:endParaRPr lang="en-US" dirty="0">
              <a:solidFill>
                <a:prstClr val="black"/>
              </a:solidFill>
            </a:endParaRPr>
          </a:p>
        </p:txBody>
      </p:sp>
      <p:sp>
        <p:nvSpPr>
          <p:cNvPr id="6" name="Right Arrow 5"/>
          <p:cNvSpPr/>
          <p:nvPr/>
        </p:nvSpPr>
        <p:spPr>
          <a:xfrm>
            <a:off x="4186099" y="4031421"/>
            <a:ext cx="540327" cy="180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ight Arrow 8"/>
          <p:cNvSpPr/>
          <p:nvPr/>
        </p:nvSpPr>
        <p:spPr>
          <a:xfrm>
            <a:off x="7610727" y="5532926"/>
            <a:ext cx="540327" cy="15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4864624" y="3676279"/>
            <a:ext cx="2578297" cy="1200329"/>
          </a:xfrm>
          <a:prstGeom prst="rect">
            <a:avLst/>
          </a:prstGeom>
          <a:noFill/>
        </p:spPr>
        <p:txBody>
          <a:bodyPr wrap="square" rtlCol="0">
            <a:spAutoFit/>
          </a:bodyPr>
          <a:lstStyle/>
          <a:p>
            <a:r>
              <a:rPr lang="en-US" dirty="0">
                <a:solidFill>
                  <a:prstClr val="black"/>
                </a:solidFill>
                <a:latin typeface="Arial" panose="020B0604020202020204" pitchFamily="34" charset="0"/>
                <a:cs typeface="Arial" panose="020B0604020202020204" pitchFamily="34" charset="0"/>
              </a:rPr>
              <a:t>The </a:t>
            </a:r>
            <a:r>
              <a:rPr lang="en-US" dirty="0" smtClean="0">
                <a:solidFill>
                  <a:prstClr val="black"/>
                </a:solidFill>
                <a:latin typeface="Arial" panose="020B0604020202020204" pitchFamily="34" charset="0"/>
                <a:cs typeface="Arial" panose="020B0604020202020204" pitchFamily="34" charset="0"/>
              </a:rPr>
              <a:t>facility manager user </a:t>
            </a:r>
            <a:r>
              <a:rPr lang="en-US" dirty="0">
                <a:solidFill>
                  <a:prstClr val="black"/>
                </a:solidFill>
                <a:latin typeface="Arial" panose="020B0604020202020204" pitchFamily="34" charset="0"/>
                <a:cs typeface="Arial" panose="020B0604020202020204" pitchFamily="34" charset="0"/>
              </a:rPr>
              <a:t>can </a:t>
            </a:r>
            <a:r>
              <a:rPr lang="en-US" dirty="0" smtClean="0">
                <a:solidFill>
                  <a:prstClr val="black"/>
                </a:solidFill>
                <a:latin typeface="Arial" panose="020B0604020202020204" pitchFamily="34" charset="0"/>
                <a:cs typeface="Arial" panose="020B0604020202020204" pitchFamily="34" charset="0"/>
              </a:rPr>
              <a:t>then select the Add User icon for a specific zone.</a:t>
            </a:r>
            <a:endParaRPr lang="en-US" dirty="0">
              <a:solidFill>
                <a:prstClr val="black"/>
              </a:solidFill>
              <a:latin typeface="Arial" panose="020B0604020202020204" pitchFamily="34" charset="0"/>
              <a:cs typeface="Arial" panose="020B0604020202020204" pitchFamily="34" charset="0"/>
            </a:endParaRPr>
          </a:p>
        </p:txBody>
      </p:sp>
      <p:sp>
        <p:nvSpPr>
          <p:cNvPr id="12" name="Title 1"/>
          <p:cNvSpPr txBox="1">
            <a:spLocks/>
          </p:cNvSpPr>
          <p:nvPr/>
        </p:nvSpPr>
        <p:spPr>
          <a:xfrm>
            <a:off x="1124574" y="327546"/>
            <a:ext cx="10058400" cy="774942"/>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5000" b="1" dirty="0">
                <a:solidFill>
                  <a:schemeClr val="accent1">
                    <a:lumMod val="75000"/>
                  </a:schemeClr>
                </a:solidFill>
              </a:rPr>
              <a:t>Additional Features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3785" y="1723712"/>
            <a:ext cx="2884637" cy="4615419"/>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8337" y="1723712"/>
            <a:ext cx="2884637" cy="4615419"/>
          </a:xfrm>
          <a:prstGeom prst="rect">
            <a:avLst/>
          </a:prstGeom>
        </p:spPr>
      </p:pic>
      <p:sp>
        <p:nvSpPr>
          <p:cNvPr id="13" name="TextBox 12"/>
          <p:cNvSpPr txBox="1"/>
          <p:nvPr/>
        </p:nvSpPr>
        <p:spPr>
          <a:xfrm>
            <a:off x="4885146" y="4999257"/>
            <a:ext cx="2578297" cy="1200329"/>
          </a:xfrm>
          <a:prstGeom prst="rect">
            <a:avLst/>
          </a:prstGeom>
          <a:noFill/>
        </p:spPr>
        <p:txBody>
          <a:bodyPr wrap="square" rtlCol="0">
            <a:spAutoFit/>
          </a:bodyPr>
          <a:lstStyle/>
          <a:p>
            <a:r>
              <a:rPr lang="en-US" dirty="0">
                <a:solidFill>
                  <a:prstClr val="black"/>
                </a:solidFill>
                <a:latin typeface="Arial" panose="020B0604020202020204" pitchFamily="34" charset="0"/>
                <a:cs typeface="Arial" panose="020B0604020202020204" pitchFamily="34" charset="0"/>
              </a:rPr>
              <a:t>The </a:t>
            </a:r>
            <a:r>
              <a:rPr lang="en-US" dirty="0" smtClean="0">
                <a:solidFill>
                  <a:prstClr val="black"/>
                </a:solidFill>
                <a:latin typeface="Arial" panose="020B0604020202020204" pitchFamily="34" charset="0"/>
                <a:cs typeface="Arial" panose="020B0604020202020204" pitchFamily="34" charset="0"/>
              </a:rPr>
              <a:t>facility manager can then enter the user’s email and select the </a:t>
            </a:r>
            <a:r>
              <a:rPr lang="en-US" b="1" dirty="0" smtClean="0">
                <a:solidFill>
                  <a:prstClr val="black"/>
                </a:solidFill>
                <a:latin typeface="Arial" panose="020B0604020202020204" pitchFamily="34" charset="0"/>
                <a:cs typeface="Arial" panose="020B0604020202020204" pitchFamily="34" charset="0"/>
              </a:rPr>
              <a:t>Add User </a:t>
            </a:r>
            <a:r>
              <a:rPr lang="en-US" dirty="0" smtClean="0">
                <a:solidFill>
                  <a:prstClr val="black"/>
                </a:solidFill>
                <a:latin typeface="Arial" panose="020B0604020202020204" pitchFamily="34" charset="0"/>
                <a:cs typeface="Arial" panose="020B0604020202020204" pitchFamily="34" charset="0"/>
              </a:rPr>
              <a:t>button.</a:t>
            </a:r>
            <a:endParaRPr lang="en-US"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64050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575" y="968991"/>
            <a:ext cx="10058400" cy="754721"/>
          </a:xfrm>
        </p:spPr>
        <p:txBody>
          <a:bodyPr>
            <a:normAutofit/>
          </a:bodyPr>
          <a:lstStyle/>
          <a:p>
            <a:r>
              <a:rPr lang="en-US" dirty="0" smtClean="0"/>
              <a:t>Remove a User from a Zone</a:t>
            </a:r>
            <a:endParaRPr lang="en-US" dirty="0"/>
          </a:p>
        </p:txBody>
      </p:sp>
      <p:sp>
        <p:nvSpPr>
          <p:cNvPr id="3" name="Rectangle 2"/>
          <p:cNvSpPr/>
          <p:nvPr/>
        </p:nvSpPr>
        <p:spPr>
          <a:xfrm>
            <a:off x="4844104" y="1895139"/>
            <a:ext cx="2619339" cy="1754326"/>
          </a:xfrm>
          <a:prstGeom prst="rect">
            <a:avLst/>
          </a:prstGeom>
        </p:spPr>
        <p:txBody>
          <a:bodyPr wrap="square">
            <a:spAutoFit/>
          </a:bodyPr>
          <a:lstStyle/>
          <a:p>
            <a:r>
              <a:rPr lang="en-US" dirty="0" smtClean="0">
                <a:solidFill>
                  <a:srgbClr val="000000"/>
                </a:solidFill>
                <a:latin typeface="Arial" panose="020B0604020202020204" pitchFamily="34" charset="0"/>
              </a:rPr>
              <a:t>From the </a:t>
            </a:r>
            <a:r>
              <a:rPr lang="en-US" b="1" dirty="0" smtClean="0">
                <a:solidFill>
                  <a:srgbClr val="000000"/>
                </a:solidFill>
                <a:latin typeface="Arial" panose="020B0604020202020204" pitchFamily="34" charset="0"/>
              </a:rPr>
              <a:t>Main Screen</a:t>
            </a:r>
            <a:r>
              <a:rPr lang="en-US" dirty="0" smtClean="0">
                <a:solidFill>
                  <a:srgbClr val="000000"/>
                </a:solidFill>
                <a:latin typeface="Arial" panose="020B0604020202020204" pitchFamily="34" charset="0"/>
              </a:rPr>
              <a:t> for a logged in Facility Manager user, click on the users icon in the upper right corner</a:t>
            </a:r>
            <a:r>
              <a:rPr lang="en-US" b="1" dirty="0" smtClean="0">
                <a:solidFill>
                  <a:srgbClr val="000000"/>
                </a:solidFill>
                <a:latin typeface="Arial" panose="020B0604020202020204" pitchFamily="34" charset="0"/>
              </a:rPr>
              <a:t> </a:t>
            </a:r>
            <a:r>
              <a:rPr lang="en-US" dirty="0" smtClean="0">
                <a:solidFill>
                  <a:srgbClr val="000000"/>
                </a:solidFill>
                <a:latin typeface="Arial" panose="020B0604020202020204" pitchFamily="34" charset="0"/>
              </a:rPr>
              <a:t>of the Action Bar.</a:t>
            </a:r>
            <a:endParaRPr lang="en-US" dirty="0">
              <a:solidFill>
                <a:prstClr val="black"/>
              </a:solidFill>
            </a:endParaRPr>
          </a:p>
        </p:txBody>
      </p:sp>
      <p:sp>
        <p:nvSpPr>
          <p:cNvPr id="6" name="Right Arrow 5"/>
          <p:cNvSpPr/>
          <p:nvPr/>
        </p:nvSpPr>
        <p:spPr>
          <a:xfrm>
            <a:off x="4186099" y="4031421"/>
            <a:ext cx="540327" cy="180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ight Arrow 8"/>
          <p:cNvSpPr/>
          <p:nvPr/>
        </p:nvSpPr>
        <p:spPr>
          <a:xfrm>
            <a:off x="7610727" y="5532926"/>
            <a:ext cx="540327" cy="15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4864624" y="3676279"/>
            <a:ext cx="2578297" cy="1200329"/>
          </a:xfrm>
          <a:prstGeom prst="rect">
            <a:avLst/>
          </a:prstGeom>
          <a:noFill/>
        </p:spPr>
        <p:txBody>
          <a:bodyPr wrap="square" rtlCol="0">
            <a:spAutoFit/>
          </a:bodyPr>
          <a:lstStyle/>
          <a:p>
            <a:r>
              <a:rPr lang="en-US" dirty="0">
                <a:solidFill>
                  <a:prstClr val="black"/>
                </a:solidFill>
                <a:latin typeface="Arial" panose="020B0604020202020204" pitchFamily="34" charset="0"/>
                <a:cs typeface="Arial" panose="020B0604020202020204" pitchFamily="34" charset="0"/>
              </a:rPr>
              <a:t>The </a:t>
            </a:r>
            <a:r>
              <a:rPr lang="en-US" dirty="0" smtClean="0">
                <a:solidFill>
                  <a:prstClr val="black"/>
                </a:solidFill>
                <a:latin typeface="Arial" panose="020B0604020202020204" pitchFamily="34" charset="0"/>
                <a:cs typeface="Arial" panose="020B0604020202020204" pitchFamily="34" charset="0"/>
              </a:rPr>
              <a:t>facility manager user </a:t>
            </a:r>
            <a:r>
              <a:rPr lang="en-US" dirty="0">
                <a:solidFill>
                  <a:prstClr val="black"/>
                </a:solidFill>
                <a:latin typeface="Arial" panose="020B0604020202020204" pitchFamily="34" charset="0"/>
                <a:cs typeface="Arial" panose="020B0604020202020204" pitchFamily="34" charset="0"/>
              </a:rPr>
              <a:t>can </a:t>
            </a:r>
            <a:r>
              <a:rPr lang="en-US" dirty="0" smtClean="0">
                <a:solidFill>
                  <a:prstClr val="black"/>
                </a:solidFill>
                <a:latin typeface="Arial" panose="020B0604020202020204" pitchFamily="34" charset="0"/>
                <a:cs typeface="Arial" panose="020B0604020202020204" pitchFamily="34" charset="0"/>
              </a:rPr>
              <a:t>then select the Remove User icon for a specific zone.</a:t>
            </a:r>
            <a:endParaRPr lang="en-US" dirty="0">
              <a:solidFill>
                <a:prstClr val="black"/>
              </a:solidFill>
              <a:latin typeface="Arial" panose="020B0604020202020204" pitchFamily="34" charset="0"/>
              <a:cs typeface="Arial" panose="020B0604020202020204" pitchFamily="34" charset="0"/>
            </a:endParaRPr>
          </a:p>
        </p:txBody>
      </p:sp>
      <p:sp>
        <p:nvSpPr>
          <p:cNvPr id="12" name="Title 1"/>
          <p:cNvSpPr txBox="1">
            <a:spLocks/>
          </p:cNvSpPr>
          <p:nvPr/>
        </p:nvSpPr>
        <p:spPr>
          <a:xfrm>
            <a:off x="1124574" y="327546"/>
            <a:ext cx="10058400" cy="774942"/>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5000" b="1" dirty="0">
                <a:solidFill>
                  <a:schemeClr val="accent1">
                    <a:lumMod val="75000"/>
                  </a:schemeClr>
                </a:solidFill>
              </a:rPr>
              <a:t>Additional Features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3785" y="1723712"/>
            <a:ext cx="2884637" cy="4615419"/>
          </a:xfrm>
          <a:prstGeom prst="rect">
            <a:avLst/>
          </a:prstGeom>
        </p:spPr>
      </p:pic>
      <p:sp>
        <p:nvSpPr>
          <p:cNvPr id="13" name="TextBox 12"/>
          <p:cNvSpPr txBox="1"/>
          <p:nvPr/>
        </p:nvSpPr>
        <p:spPr>
          <a:xfrm>
            <a:off x="4885146" y="4999257"/>
            <a:ext cx="2578297" cy="1200329"/>
          </a:xfrm>
          <a:prstGeom prst="rect">
            <a:avLst/>
          </a:prstGeom>
          <a:noFill/>
        </p:spPr>
        <p:txBody>
          <a:bodyPr wrap="square" rtlCol="0">
            <a:spAutoFit/>
          </a:bodyPr>
          <a:lstStyle/>
          <a:p>
            <a:r>
              <a:rPr lang="en-US" dirty="0">
                <a:solidFill>
                  <a:prstClr val="black"/>
                </a:solidFill>
                <a:latin typeface="Arial" panose="020B0604020202020204" pitchFamily="34" charset="0"/>
                <a:cs typeface="Arial" panose="020B0604020202020204" pitchFamily="34" charset="0"/>
              </a:rPr>
              <a:t>The </a:t>
            </a:r>
            <a:r>
              <a:rPr lang="en-US" dirty="0" smtClean="0">
                <a:solidFill>
                  <a:prstClr val="black"/>
                </a:solidFill>
                <a:latin typeface="Arial" panose="020B0604020202020204" pitchFamily="34" charset="0"/>
                <a:cs typeface="Arial" panose="020B0604020202020204" pitchFamily="34" charset="0"/>
              </a:rPr>
              <a:t>facility manager </a:t>
            </a:r>
            <a:r>
              <a:rPr lang="en-US" dirty="0">
                <a:solidFill>
                  <a:prstClr val="black"/>
                </a:solidFill>
                <a:latin typeface="Arial" panose="020B0604020202020204" pitchFamily="34" charset="0"/>
                <a:cs typeface="Arial" panose="020B0604020202020204" pitchFamily="34" charset="0"/>
              </a:rPr>
              <a:t>can </a:t>
            </a:r>
            <a:r>
              <a:rPr lang="en-US" dirty="0" smtClean="0">
                <a:solidFill>
                  <a:prstClr val="black"/>
                </a:solidFill>
                <a:latin typeface="Arial" panose="020B0604020202020204" pitchFamily="34" charset="0"/>
                <a:cs typeface="Arial" panose="020B0604020202020204" pitchFamily="34" charset="0"/>
              </a:rPr>
              <a:t>then enter the user’s email and select </a:t>
            </a:r>
            <a:r>
              <a:rPr lang="en-US" b="1" dirty="0" smtClean="0">
                <a:solidFill>
                  <a:prstClr val="black"/>
                </a:solidFill>
                <a:latin typeface="Arial" panose="020B0604020202020204" pitchFamily="34" charset="0"/>
                <a:cs typeface="Arial" panose="020B0604020202020204" pitchFamily="34" charset="0"/>
              </a:rPr>
              <a:t>Remove User </a:t>
            </a:r>
            <a:r>
              <a:rPr lang="en-US" dirty="0" smtClean="0">
                <a:solidFill>
                  <a:prstClr val="black"/>
                </a:solidFill>
                <a:latin typeface="Arial" panose="020B0604020202020204" pitchFamily="34" charset="0"/>
                <a:cs typeface="Arial" panose="020B0604020202020204" pitchFamily="34" charset="0"/>
              </a:rPr>
              <a:t>button.</a:t>
            </a:r>
            <a:endParaRPr lang="en-US" dirty="0">
              <a:solidFill>
                <a:prstClr val="black"/>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8338" y="1743934"/>
            <a:ext cx="2871999" cy="4595198"/>
          </a:xfrm>
          <a:prstGeom prst="rect">
            <a:avLst/>
          </a:prstGeom>
        </p:spPr>
      </p:pic>
    </p:spTree>
    <p:extLst>
      <p:ext uri="{BB962C8B-B14F-4D97-AF65-F5344CB8AC3E}">
        <p14:creationId xmlns:p14="http://schemas.microsoft.com/office/powerpoint/2010/main" val="35800167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575" y="996286"/>
            <a:ext cx="10058400" cy="727425"/>
          </a:xfrm>
        </p:spPr>
        <p:txBody>
          <a:bodyPr/>
          <a:lstStyle/>
          <a:p>
            <a:r>
              <a:rPr lang="en-US" dirty="0" smtClean="0"/>
              <a:t>Get Report for All Zones</a:t>
            </a:r>
            <a:endParaRPr lang="en-US" dirty="0"/>
          </a:p>
        </p:txBody>
      </p:sp>
      <p:sp>
        <p:nvSpPr>
          <p:cNvPr id="9" name="Right Arrow 8"/>
          <p:cNvSpPr/>
          <p:nvPr/>
        </p:nvSpPr>
        <p:spPr>
          <a:xfrm>
            <a:off x="7601200" y="4509344"/>
            <a:ext cx="540327" cy="15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4885147" y="4089734"/>
            <a:ext cx="2578297" cy="2031325"/>
          </a:xfrm>
          <a:prstGeom prst="rect">
            <a:avLst/>
          </a:prstGeom>
          <a:noFill/>
        </p:spPr>
        <p:txBody>
          <a:bodyPr wrap="square" rtlCol="0">
            <a:spAutoFit/>
          </a:bodyPr>
          <a:lstStyle/>
          <a:p>
            <a:r>
              <a:rPr lang="en-US" dirty="0">
                <a:solidFill>
                  <a:prstClr val="black"/>
                </a:solidFill>
                <a:latin typeface="Arial" panose="020B0604020202020204" pitchFamily="34" charset="0"/>
                <a:cs typeface="Arial" panose="020B0604020202020204" pitchFamily="34" charset="0"/>
              </a:rPr>
              <a:t>The </a:t>
            </a:r>
            <a:r>
              <a:rPr lang="en-US" dirty="0" smtClean="0">
                <a:solidFill>
                  <a:srgbClr val="000000"/>
                </a:solidFill>
                <a:latin typeface="Arial" panose="020B0604020202020204" pitchFamily="34" charset="0"/>
              </a:rPr>
              <a:t>Facility Manager </a:t>
            </a:r>
            <a:r>
              <a:rPr lang="en-US" dirty="0" smtClean="0">
                <a:solidFill>
                  <a:prstClr val="black"/>
                </a:solidFill>
                <a:latin typeface="Arial" panose="020B0604020202020204" pitchFamily="34" charset="0"/>
                <a:cs typeface="Arial" panose="020B0604020202020204" pitchFamily="34" charset="0"/>
              </a:rPr>
              <a:t>user </a:t>
            </a:r>
            <a:r>
              <a:rPr lang="en-US" dirty="0">
                <a:solidFill>
                  <a:prstClr val="black"/>
                </a:solidFill>
                <a:latin typeface="Arial" panose="020B0604020202020204" pitchFamily="34" charset="0"/>
                <a:cs typeface="Arial" panose="020B0604020202020204" pitchFamily="34" charset="0"/>
              </a:rPr>
              <a:t>can </a:t>
            </a:r>
            <a:r>
              <a:rPr lang="en-US" dirty="0" smtClean="0">
                <a:solidFill>
                  <a:prstClr val="black"/>
                </a:solidFill>
                <a:latin typeface="Arial" panose="020B0604020202020204" pitchFamily="34" charset="0"/>
                <a:cs typeface="Arial" panose="020B0604020202020204" pitchFamily="34" charset="0"/>
              </a:rPr>
              <a:t>then see the statistics for all zones in building and obtain a graph view of all zones </a:t>
            </a:r>
            <a:r>
              <a:rPr lang="en-US" dirty="0" err="1" smtClean="0">
                <a:solidFill>
                  <a:prstClr val="black"/>
                </a:solidFill>
                <a:latin typeface="Arial" panose="020B0604020202020204" pitchFamily="34" charset="0"/>
                <a:cs typeface="Arial" panose="020B0604020202020204" pitchFamily="34" charset="0"/>
              </a:rPr>
              <a:t>plugload</a:t>
            </a:r>
            <a:r>
              <a:rPr lang="en-US" dirty="0" smtClean="0">
                <a:solidFill>
                  <a:prstClr val="black"/>
                </a:solidFill>
                <a:latin typeface="Arial" panose="020B0604020202020204" pitchFamily="34" charset="0"/>
                <a:cs typeface="Arial" panose="020B0604020202020204" pitchFamily="34" charset="0"/>
              </a:rPr>
              <a:t> energy consumption.</a:t>
            </a:r>
            <a:endParaRPr lang="en-US" dirty="0">
              <a:solidFill>
                <a:prstClr val="black"/>
              </a:solidFill>
              <a:latin typeface="Arial" panose="020B0604020202020204" pitchFamily="34" charset="0"/>
              <a:cs typeface="Arial" panose="020B0604020202020204" pitchFamily="34" charset="0"/>
            </a:endParaRPr>
          </a:p>
        </p:txBody>
      </p:sp>
      <p:sp>
        <p:nvSpPr>
          <p:cNvPr id="11" name="Title 1"/>
          <p:cNvSpPr txBox="1">
            <a:spLocks/>
          </p:cNvSpPr>
          <p:nvPr/>
        </p:nvSpPr>
        <p:spPr>
          <a:xfrm>
            <a:off x="1124574" y="327546"/>
            <a:ext cx="10058400" cy="774942"/>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5000" b="1" dirty="0">
                <a:solidFill>
                  <a:schemeClr val="accent1">
                    <a:lumMod val="75000"/>
                  </a:schemeClr>
                </a:solidFill>
              </a:rPr>
              <a:t>Additional Features </a:t>
            </a:r>
          </a:p>
        </p:txBody>
      </p:sp>
      <p:sp>
        <p:nvSpPr>
          <p:cNvPr id="12" name="Rectangle 11"/>
          <p:cNvSpPr/>
          <p:nvPr/>
        </p:nvSpPr>
        <p:spPr>
          <a:xfrm>
            <a:off x="4885147" y="2516363"/>
            <a:ext cx="2619339" cy="1200329"/>
          </a:xfrm>
          <a:prstGeom prst="rect">
            <a:avLst/>
          </a:prstGeom>
        </p:spPr>
        <p:txBody>
          <a:bodyPr wrap="square">
            <a:spAutoFit/>
          </a:bodyPr>
          <a:lstStyle/>
          <a:p>
            <a:r>
              <a:rPr lang="en-US" dirty="0" smtClean="0">
                <a:solidFill>
                  <a:srgbClr val="000000"/>
                </a:solidFill>
                <a:latin typeface="Arial" panose="020B0604020202020204" pitchFamily="34" charset="0"/>
              </a:rPr>
              <a:t>From the </a:t>
            </a:r>
            <a:r>
              <a:rPr lang="en-US" b="1" dirty="0" smtClean="0">
                <a:solidFill>
                  <a:srgbClr val="000000"/>
                </a:solidFill>
                <a:latin typeface="Arial" panose="020B0604020202020204" pitchFamily="34" charset="0"/>
              </a:rPr>
              <a:t>Main Screen</a:t>
            </a:r>
            <a:r>
              <a:rPr lang="en-US" dirty="0" smtClean="0">
                <a:solidFill>
                  <a:srgbClr val="000000"/>
                </a:solidFill>
                <a:latin typeface="Arial" panose="020B0604020202020204" pitchFamily="34" charset="0"/>
              </a:rPr>
              <a:t> for a logged in Facility Manager user, click on </a:t>
            </a:r>
            <a:r>
              <a:rPr lang="en-US" b="1" dirty="0" smtClean="0">
                <a:solidFill>
                  <a:srgbClr val="000000"/>
                </a:solidFill>
                <a:latin typeface="Arial" panose="020B0604020202020204" pitchFamily="34" charset="0"/>
              </a:rPr>
              <a:t>REPORTS </a:t>
            </a:r>
            <a:r>
              <a:rPr lang="en-US" dirty="0" smtClean="0">
                <a:solidFill>
                  <a:srgbClr val="000000"/>
                </a:solidFill>
                <a:latin typeface="Arial" panose="020B0604020202020204" pitchFamily="34" charset="0"/>
              </a:rPr>
              <a:t>button.</a:t>
            </a:r>
            <a:endParaRPr lang="en-US" dirty="0">
              <a:solidFill>
                <a:prstClr val="black"/>
              </a:solidFill>
            </a:endParaRPr>
          </a:p>
        </p:txBody>
      </p:sp>
      <p:sp>
        <p:nvSpPr>
          <p:cNvPr id="13" name="Right Arrow 12"/>
          <p:cNvSpPr/>
          <p:nvPr/>
        </p:nvSpPr>
        <p:spPr>
          <a:xfrm>
            <a:off x="4239129" y="3095469"/>
            <a:ext cx="540327" cy="180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5616" y="1743933"/>
            <a:ext cx="2871999" cy="459519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0975" y="1743933"/>
            <a:ext cx="2856231" cy="4569970"/>
          </a:xfrm>
          <a:prstGeom prst="rect">
            <a:avLst/>
          </a:prstGeom>
        </p:spPr>
      </p:pic>
    </p:spTree>
    <p:extLst>
      <p:ext uri="{BB962C8B-B14F-4D97-AF65-F5344CB8AC3E}">
        <p14:creationId xmlns:p14="http://schemas.microsoft.com/office/powerpoint/2010/main" val="8511287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575" y="982639"/>
            <a:ext cx="10058400" cy="741073"/>
          </a:xfrm>
        </p:spPr>
        <p:txBody>
          <a:bodyPr/>
          <a:lstStyle/>
          <a:p>
            <a:r>
              <a:rPr lang="en-US" dirty="0" smtClean="0"/>
              <a:t>Get Report for User Rewards</a:t>
            </a:r>
            <a:endParaRPr lang="en-US" dirty="0"/>
          </a:p>
        </p:txBody>
      </p:sp>
      <p:sp>
        <p:nvSpPr>
          <p:cNvPr id="9" name="Right Arrow 8"/>
          <p:cNvSpPr/>
          <p:nvPr/>
        </p:nvSpPr>
        <p:spPr>
          <a:xfrm>
            <a:off x="7601200" y="4509344"/>
            <a:ext cx="540327" cy="15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4885147" y="4089734"/>
            <a:ext cx="2578297" cy="2031325"/>
          </a:xfrm>
          <a:prstGeom prst="rect">
            <a:avLst/>
          </a:prstGeom>
          <a:noFill/>
        </p:spPr>
        <p:txBody>
          <a:bodyPr wrap="square" rtlCol="0">
            <a:spAutoFit/>
          </a:bodyPr>
          <a:lstStyle/>
          <a:p>
            <a:r>
              <a:rPr lang="en-US" dirty="0">
                <a:solidFill>
                  <a:prstClr val="black"/>
                </a:solidFill>
                <a:latin typeface="Arial" panose="020B0604020202020204" pitchFamily="34" charset="0"/>
                <a:cs typeface="Arial" panose="020B0604020202020204" pitchFamily="34" charset="0"/>
              </a:rPr>
              <a:t>The </a:t>
            </a:r>
            <a:r>
              <a:rPr lang="en-US" dirty="0" smtClean="0">
                <a:solidFill>
                  <a:srgbClr val="000000"/>
                </a:solidFill>
                <a:latin typeface="Arial" panose="020B0604020202020204" pitchFamily="34" charset="0"/>
              </a:rPr>
              <a:t>Facility Manager </a:t>
            </a:r>
            <a:r>
              <a:rPr lang="en-US" dirty="0" smtClean="0">
                <a:solidFill>
                  <a:prstClr val="black"/>
                </a:solidFill>
                <a:latin typeface="Arial" panose="020B0604020202020204" pitchFamily="34" charset="0"/>
                <a:cs typeface="Arial" panose="020B0604020202020204" pitchFamily="34" charset="0"/>
              </a:rPr>
              <a:t>user </a:t>
            </a:r>
            <a:r>
              <a:rPr lang="en-US" dirty="0">
                <a:solidFill>
                  <a:prstClr val="black"/>
                </a:solidFill>
                <a:latin typeface="Arial" panose="020B0604020202020204" pitchFamily="34" charset="0"/>
                <a:cs typeface="Arial" panose="020B0604020202020204" pitchFamily="34" charset="0"/>
              </a:rPr>
              <a:t>can </a:t>
            </a:r>
            <a:r>
              <a:rPr lang="en-US" dirty="0" smtClean="0">
                <a:solidFill>
                  <a:prstClr val="black"/>
                </a:solidFill>
                <a:latin typeface="Arial" panose="020B0604020202020204" pitchFamily="34" charset="0"/>
                <a:cs typeface="Arial" panose="020B0604020202020204" pitchFamily="34" charset="0"/>
              </a:rPr>
              <a:t>then see the Users Comparison by Reward Points and obtain a graph view of all users Reward Points.</a:t>
            </a:r>
            <a:endParaRPr lang="en-US" dirty="0">
              <a:solidFill>
                <a:prstClr val="black"/>
              </a:solidFill>
              <a:latin typeface="Arial" panose="020B0604020202020204" pitchFamily="34" charset="0"/>
              <a:cs typeface="Arial" panose="020B0604020202020204" pitchFamily="34" charset="0"/>
            </a:endParaRPr>
          </a:p>
        </p:txBody>
      </p:sp>
      <p:sp>
        <p:nvSpPr>
          <p:cNvPr id="11" name="Title 1"/>
          <p:cNvSpPr txBox="1">
            <a:spLocks/>
          </p:cNvSpPr>
          <p:nvPr/>
        </p:nvSpPr>
        <p:spPr>
          <a:xfrm>
            <a:off x="1124574" y="327546"/>
            <a:ext cx="10058400" cy="774942"/>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5000" b="1" dirty="0">
                <a:solidFill>
                  <a:schemeClr val="accent1">
                    <a:lumMod val="75000"/>
                  </a:schemeClr>
                </a:solidFill>
              </a:rPr>
              <a:t>Additional Features </a:t>
            </a:r>
          </a:p>
        </p:txBody>
      </p:sp>
      <p:sp>
        <p:nvSpPr>
          <p:cNvPr id="12" name="Rectangle 11"/>
          <p:cNvSpPr/>
          <p:nvPr/>
        </p:nvSpPr>
        <p:spPr>
          <a:xfrm>
            <a:off x="4885147" y="2516363"/>
            <a:ext cx="2619339" cy="1200329"/>
          </a:xfrm>
          <a:prstGeom prst="rect">
            <a:avLst/>
          </a:prstGeom>
        </p:spPr>
        <p:txBody>
          <a:bodyPr wrap="square">
            <a:spAutoFit/>
          </a:bodyPr>
          <a:lstStyle/>
          <a:p>
            <a:r>
              <a:rPr lang="en-US" dirty="0" smtClean="0">
                <a:solidFill>
                  <a:srgbClr val="000000"/>
                </a:solidFill>
                <a:latin typeface="Arial" panose="020B0604020202020204" pitchFamily="34" charset="0"/>
              </a:rPr>
              <a:t>From the </a:t>
            </a:r>
            <a:r>
              <a:rPr lang="en-US" b="1" dirty="0" smtClean="0">
                <a:solidFill>
                  <a:srgbClr val="000000"/>
                </a:solidFill>
                <a:latin typeface="Arial" panose="020B0604020202020204" pitchFamily="34" charset="0"/>
              </a:rPr>
              <a:t>Main Screen</a:t>
            </a:r>
            <a:r>
              <a:rPr lang="en-US" dirty="0" smtClean="0">
                <a:solidFill>
                  <a:srgbClr val="000000"/>
                </a:solidFill>
                <a:latin typeface="Arial" panose="020B0604020202020204" pitchFamily="34" charset="0"/>
              </a:rPr>
              <a:t> for a logged in Facility Manager user, click on </a:t>
            </a:r>
            <a:r>
              <a:rPr lang="en-US" b="1" dirty="0" smtClean="0">
                <a:solidFill>
                  <a:srgbClr val="000000"/>
                </a:solidFill>
                <a:latin typeface="Arial" panose="020B0604020202020204" pitchFamily="34" charset="0"/>
              </a:rPr>
              <a:t>REPORTS </a:t>
            </a:r>
            <a:r>
              <a:rPr lang="en-US" dirty="0" smtClean="0">
                <a:solidFill>
                  <a:srgbClr val="000000"/>
                </a:solidFill>
                <a:latin typeface="Arial" panose="020B0604020202020204" pitchFamily="34" charset="0"/>
              </a:rPr>
              <a:t>button.</a:t>
            </a:r>
            <a:endParaRPr lang="en-US" dirty="0">
              <a:solidFill>
                <a:prstClr val="black"/>
              </a:solidFill>
            </a:endParaRPr>
          </a:p>
        </p:txBody>
      </p:sp>
      <p:sp>
        <p:nvSpPr>
          <p:cNvPr id="13" name="Right Arrow 12"/>
          <p:cNvSpPr/>
          <p:nvPr/>
        </p:nvSpPr>
        <p:spPr>
          <a:xfrm>
            <a:off x="4239129" y="3095469"/>
            <a:ext cx="540327" cy="180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5616" y="1743933"/>
            <a:ext cx="2871999" cy="459519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3789" y="1748434"/>
            <a:ext cx="2869185" cy="4590697"/>
          </a:xfrm>
          <a:prstGeom prst="rect">
            <a:avLst/>
          </a:prstGeom>
        </p:spPr>
      </p:pic>
    </p:spTree>
    <p:extLst>
      <p:ext uri="{BB962C8B-B14F-4D97-AF65-F5344CB8AC3E}">
        <p14:creationId xmlns:p14="http://schemas.microsoft.com/office/powerpoint/2010/main" val="18578461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575" y="996287"/>
            <a:ext cx="10058400" cy="727425"/>
          </a:xfrm>
        </p:spPr>
        <p:txBody>
          <a:bodyPr/>
          <a:lstStyle/>
          <a:p>
            <a:r>
              <a:rPr lang="en-US" dirty="0" smtClean="0"/>
              <a:t>View Suggestions for building</a:t>
            </a:r>
            <a:endParaRPr lang="en-US" dirty="0"/>
          </a:p>
        </p:txBody>
      </p:sp>
      <p:sp>
        <p:nvSpPr>
          <p:cNvPr id="9" name="Right Arrow 8"/>
          <p:cNvSpPr/>
          <p:nvPr/>
        </p:nvSpPr>
        <p:spPr>
          <a:xfrm>
            <a:off x="7601200" y="4495696"/>
            <a:ext cx="540327" cy="15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4851425" y="3753808"/>
            <a:ext cx="2578297" cy="2585323"/>
          </a:xfrm>
          <a:prstGeom prst="rect">
            <a:avLst/>
          </a:prstGeom>
          <a:noFill/>
        </p:spPr>
        <p:txBody>
          <a:bodyPr wrap="square" rtlCol="0">
            <a:spAutoFit/>
          </a:bodyPr>
          <a:lstStyle/>
          <a:p>
            <a:r>
              <a:rPr lang="en-US" dirty="0">
                <a:solidFill>
                  <a:prstClr val="black"/>
                </a:solidFill>
                <a:latin typeface="Arial" panose="020B0604020202020204" pitchFamily="34" charset="0"/>
                <a:cs typeface="Arial" panose="020B0604020202020204" pitchFamily="34" charset="0"/>
              </a:rPr>
              <a:t>The </a:t>
            </a:r>
            <a:r>
              <a:rPr lang="en-US" dirty="0" smtClean="0">
                <a:solidFill>
                  <a:srgbClr val="000000"/>
                </a:solidFill>
                <a:latin typeface="Arial" panose="020B0604020202020204" pitchFamily="34" charset="0"/>
              </a:rPr>
              <a:t>Facility Manager </a:t>
            </a:r>
            <a:r>
              <a:rPr lang="en-US" dirty="0" smtClean="0">
                <a:solidFill>
                  <a:prstClr val="black"/>
                </a:solidFill>
                <a:latin typeface="Arial" panose="020B0604020202020204" pitchFamily="34" charset="0"/>
                <a:cs typeface="Arial" panose="020B0604020202020204" pitchFamily="34" charset="0"/>
              </a:rPr>
              <a:t>user can see the Suggestions and get an itemized list of all zones that are above the average energy consumption of the building </a:t>
            </a:r>
            <a:r>
              <a:rPr lang="en-US" smtClean="0">
                <a:solidFill>
                  <a:prstClr val="black"/>
                </a:solidFill>
                <a:latin typeface="Arial" panose="020B0604020202020204" pitchFamily="34" charset="0"/>
                <a:cs typeface="Arial" panose="020B0604020202020204" pitchFamily="34" charset="0"/>
              </a:rPr>
              <a:t>and their </a:t>
            </a:r>
            <a:r>
              <a:rPr lang="en-US" dirty="0" smtClean="0">
                <a:solidFill>
                  <a:prstClr val="black"/>
                </a:solidFill>
                <a:latin typeface="Arial" panose="020B0604020202020204" pitchFamily="34" charset="0"/>
                <a:cs typeface="Arial" panose="020B0604020202020204" pitchFamily="34" charset="0"/>
              </a:rPr>
              <a:t>percent consumption.</a:t>
            </a:r>
            <a:endParaRPr lang="en-US" dirty="0">
              <a:solidFill>
                <a:prstClr val="black"/>
              </a:solidFill>
              <a:latin typeface="Arial" panose="020B0604020202020204" pitchFamily="34" charset="0"/>
              <a:cs typeface="Arial" panose="020B0604020202020204" pitchFamily="34" charset="0"/>
            </a:endParaRPr>
          </a:p>
        </p:txBody>
      </p:sp>
      <p:sp>
        <p:nvSpPr>
          <p:cNvPr id="11" name="Title 1"/>
          <p:cNvSpPr txBox="1">
            <a:spLocks/>
          </p:cNvSpPr>
          <p:nvPr/>
        </p:nvSpPr>
        <p:spPr>
          <a:xfrm>
            <a:off x="1124574" y="327546"/>
            <a:ext cx="10058400" cy="774942"/>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5000" b="1" dirty="0">
                <a:solidFill>
                  <a:schemeClr val="accent1">
                    <a:lumMod val="75000"/>
                  </a:schemeClr>
                </a:solidFill>
              </a:rPr>
              <a:t>Additional Features </a:t>
            </a:r>
          </a:p>
        </p:txBody>
      </p:sp>
      <p:sp>
        <p:nvSpPr>
          <p:cNvPr id="12" name="Rectangle 11"/>
          <p:cNvSpPr/>
          <p:nvPr/>
        </p:nvSpPr>
        <p:spPr>
          <a:xfrm>
            <a:off x="4885147" y="2268181"/>
            <a:ext cx="2619339" cy="1200329"/>
          </a:xfrm>
          <a:prstGeom prst="rect">
            <a:avLst/>
          </a:prstGeom>
        </p:spPr>
        <p:txBody>
          <a:bodyPr wrap="square">
            <a:spAutoFit/>
          </a:bodyPr>
          <a:lstStyle/>
          <a:p>
            <a:r>
              <a:rPr lang="en-US" dirty="0" smtClean="0">
                <a:solidFill>
                  <a:srgbClr val="000000"/>
                </a:solidFill>
                <a:latin typeface="Arial" panose="020B0604020202020204" pitchFamily="34" charset="0"/>
              </a:rPr>
              <a:t>From the </a:t>
            </a:r>
            <a:r>
              <a:rPr lang="en-US" b="1" dirty="0" smtClean="0">
                <a:solidFill>
                  <a:srgbClr val="000000"/>
                </a:solidFill>
                <a:latin typeface="Arial" panose="020B0604020202020204" pitchFamily="34" charset="0"/>
              </a:rPr>
              <a:t>Main Screen</a:t>
            </a:r>
            <a:r>
              <a:rPr lang="en-US" dirty="0" smtClean="0">
                <a:solidFill>
                  <a:srgbClr val="000000"/>
                </a:solidFill>
                <a:latin typeface="Arial" panose="020B0604020202020204" pitchFamily="34" charset="0"/>
              </a:rPr>
              <a:t> for a logged in Facility Manager user, click on </a:t>
            </a:r>
            <a:r>
              <a:rPr lang="en-US" b="1" dirty="0" smtClean="0">
                <a:solidFill>
                  <a:srgbClr val="000000"/>
                </a:solidFill>
                <a:latin typeface="Arial" panose="020B0604020202020204" pitchFamily="34" charset="0"/>
              </a:rPr>
              <a:t>REPORTS </a:t>
            </a:r>
            <a:r>
              <a:rPr lang="en-US" dirty="0" smtClean="0">
                <a:solidFill>
                  <a:srgbClr val="000000"/>
                </a:solidFill>
                <a:latin typeface="Arial" panose="020B0604020202020204" pitchFamily="34" charset="0"/>
              </a:rPr>
              <a:t>button.</a:t>
            </a:r>
            <a:endParaRPr lang="en-US" dirty="0">
              <a:solidFill>
                <a:prstClr val="black"/>
              </a:solidFill>
            </a:endParaRPr>
          </a:p>
        </p:txBody>
      </p:sp>
      <p:sp>
        <p:nvSpPr>
          <p:cNvPr id="13" name="Right Arrow 12"/>
          <p:cNvSpPr/>
          <p:nvPr/>
        </p:nvSpPr>
        <p:spPr>
          <a:xfrm>
            <a:off x="4259081" y="2816668"/>
            <a:ext cx="540327" cy="180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5616" y="1743933"/>
            <a:ext cx="2871999" cy="459519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3005" y="1747181"/>
            <a:ext cx="2869969" cy="4591950"/>
          </a:xfrm>
          <a:prstGeom prst="rect">
            <a:avLst/>
          </a:prstGeom>
        </p:spPr>
      </p:pic>
    </p:spTree>
    <p:extLst>
      <p:ext uri="{BB962C8B-B14F-4D97-AF65-F5344CB8AC3E}">
        <p14:creationId xmlns:p14="http://schemas.microsoft.com/office/powerpoint/2010/main" val="27038337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575" y="272955"/>
            <a:ext cx="10058400" cy="1450757"/>
          </a:xfrm>
        </p:spPr>
        <p:txBody>
          <a:bodyPr/>
          <a:lstStyle/>
          <a:p>
            <a:r>
              <a:rPr lang="en-US" dirty="0" smtClean="0"/>
              <a:t>Main Screen</a:t>
            </a:r>
            <a:endParaRPr lang="en-US" dirty="0"/>
          </a:p>
        </p:txBody>
      </p:sp>
      <p:sp>
        <p:nvSpPr>
          <p:cNvPr id="3" name="Rectangle 2"/>
          <p:cNvSpPr/>
          <p:nvPr/>
        </p:nvSpPr>
        <p:spPr>
          <a:xfrm>
            <a:off x="5287366" y="2134563"/>
            <a:ext cx="4594333" cy="923330"/>
          </a:xfrm>
          <a:prstGeom prst="rect">
            <a:avLst/>
          </a:prstGeom>
        </p:spPr>
        <p:txBody>
          <a:bodyPr wrap="square">
            <a:spAutoFit/>
          </a:bodyPr>
          <a:lstStyle/>
          <a:p>
            <a:r>
              <a:rPr lang="en-US" dirty="0" smtClean="0">
                <a:solidFill>
                  <a:srgbClr val="000000"/>
                </a:solidFill>
                <a:latin typeface="Arial" panose="020B0604020202020204" pitchFamily="34" charset="0"/>
              </a:rPr>
              <a:t>After the user logs in, the </a:t>
            </a:r>
            <a:r>
              <a:rPr lang="en-US" b="1" dirty="0" smtClean="0">
                <a:solidFill>
                  <a:srgbClr val="000000"/>
                </a:solidFill>
                <a:latin typeface="Arial" panose="020B0604020202020204" pitchFamily="34" charset="0"/>
              </a:rPr>
              <a:t>Main Screen </a:t>
            </a:r>
            <a:r>
              <a:rPr lang="en-US" dirty="0" smtClean="0">
                <a:solidFill>
                  <a:srgbClr val="000000"/>
                </a:solidFill>
                <a:latin typeface="Arial" panose="020B0604020202020204" pitchFamily="34" charset="0"/>
              </a:rPr>
              <a:t>of the application is displayed with the zones the user has added to his\her account.</a:t>
            </a:r>
            <a:endParaRPr lang="en-US" dirty="0">
              <a:solidFill>
                <a:prstClr val="black"/>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735" y="1723712"/>
            <a:ext cx="2880530" cy="4608849"/>
          </a:xfrm>
          <a:prstGeom prst="rect">
            <a:avLst/>
          </a:prstGeom>
        </p:spPr>
      </p:pic>
    </p:spTree>
    <p:extLst>
      <p:ext uri="{BB962C8B-B14F-4D97-AF65-F5344CB8AC3E}">
        <p14:creationId xmlns:p14="http://schemas.microsoft.com/office/powerpoint/2010/main" val="26026045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Account</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3529" y="1737361"/>
            <a:ext cx="2880013" cy="4608022"/>
          </a:xfrm>
          <a:prstGeom prst="rect">
            <a:avLst/>
          </a:prstGeom>
        </p:spPr>
      </p:pic>
      <p:sp>
        <p:nvSpPr>
          <p:cNvPr id="5" name="Rectangle 4"/>
          <p:cNvSpPr/>
          <p:nvPr/>
        </p:nvSpPr>
        <p:spPr>
          <a:xfrm>
            <a:off x="5375558" y="2124512"/>
            <a:ext cx="5600007" cy="2585323"/>
          </a:xfrm>
          <a:prstGeom prst="rect">
            <a:avLst/>
          </a:prstGeom>
        </p:spPr>
        <p:txBody>
          <a:bodyPr wrap="square">
            <a:spAutoFit/>
          </a:bodyPr>
          <a:lstStyle/>
          <a:p>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The user previously </a:t>
            </a:r>
            <a:r>
              <a:rPr lang="en-US" dirty="0" smtClean="0">
                <a:solidFill>
                  <a:srgbClr val="000000"/>
                </a:solidFill>
                <a:latin typeface="Arial" panose="020B0604020202020204" pitchFamily="34" charset="0"/>
              </a:rPr>
              <a:t>clicked on the </a:t>
            </a:r>
            <a:r>
              <a:rPr lang="en-US" b="1" dirty="0">
                <a:solidFill>
                  <a:srgbClr val="000000"/>
                </a:solidFill>
                <a:latin typeface="Arial" panose="020B0604020202020204" pitchFamily="34" charset="0"/>
              </a:rPr>
              <a:t>CREATE ACCOUNT </a:t>
            </a:r>
            <a:r>
              <a:rPr lang="en-US" dirty="0">
                <a:solidFill>
                  <a:srgbClr val="000000"/>
                </a:solidFill>
                <a:latin typeface="Arial" panose="020B0604020202020204" pitchFamily="34" charset="0"/>
              </a:rPr>
              <a:t>button</a:t>
            </a:r>
            <a:r>
              <a:rPr lang="en-US" b="1" dirty="0">
                <a:solidFill>
                  <a:srgbClr val="000000"/>
                </a:solidFill>
                <a:latin typeface="Arial" panose="020B0604020202020204" pitchFamily="34" charset="0"/>
              </a:rPr>
              <a:t> </a:t>
            </a:r>
            <a:r>
              <a:rPr lang="en-US" dirty="0" smtClean="0">
                <a:solidFill>
                  <a:srgbClr val="000000"/>
                </a:solidFill>
                <a:latin typeface="Arial" panose="020B0604020202020204" pitchFamily="34" charset="0"/>
              </a:rPr>
              <a:t>on the </a:t>
            </a:r>
            <a:r>
              <a:rPr lang="en-US" b="1" dirty="0" smtClean="0">
                <a:solidFill>
                  <a:srgbClr val="000000"/>
                </a:solidFill>
                <a:latin typeface="Arial" panose="020B0604020202020204" pitchFamily="34" charset="0"/>
              </a:rPr>
              <a:t>LOGIN</a:t>
            </a:r>
            <a:r>
              <a:rPr lang="en-US" dirty="0" smtClean="0">
                <a:solidFill>
                  <a:srgbClr val="000000"/>
                </a:solidFill>
                <a:latin typeface="Arial" panose="020B0604020202020204" pitchFamily="34" charset="0"/>
              </a:rPr>
              <a:t> screen. </a:t>
            </a:r>
          </a:p>
          <a:p>
            <a:r>
              <a:rPr lang="en-US" dirty="0" smtClean="0">
                <a:solidFill>
                  <a:srgbClr val="000000"/>
                </a:solidFill>
                <a:latin typeface="Arial" panose="020B0604020202020204" pitchFamily="34" charset="0"/>
              </a:rPr>
              <a:t>The user is then required </a:t>
            </a:r>
            <a:r>
              <a:rPr lang="en-US" dirty="0">
                <a:solidFill>
                  <a:srgbClr val="000000"/>
                </a:solidFill>
                <a:latin typeface="Arial" panose="020B0604020202020204" pitchFamily="34" charset="0"/>
              </a:rPr>
              <a:t>to enter his/her personal information </a:t>
            </a:r>
            <a:r>
              <a:rPr lang="en-US" dirty="0" smtClean="0">
                <a:solidFill>
                  <a:srgbClr val="000000"/>
                </a:solidFill>
                <a:latin typeface="Arial" panose="020B0604020202020204" pitchFamily="34" charset="0"/>
              </a:rPr>
              <a:t>including: </a:t>
            </a:r>
            <a:r>
              <a:rPr lang="en-US" dirty="0">
                <a:solidFill>
                  <a:srgbClr val="000000"/>
                </a:solidFill>
                <a:latin typeface="Arial" panose="020B0604020202020204" pitchFamily="34" charset="0"/>
              </a:rPr>
              <a:t>First Name, Last Name, Email, Password and Repeat Password and </a:t>
            </a:r>
            <a:r>
              <a:rPr lang="en-US" dirty="0" smtClean="0">
                <a:solidFill>
                  <a:srgbClr val="000000"/>
                </a:solidFill>
                <a:latin typeface="Arial" panose="020B0604020202020204" pitchFamily="34" charset="0"/>
              </a:rPr>
              <a:t>select the </a:t>
            </a:r>
            <a:r>
              <a:rPr lang="en-US" b="1" dirty="0">
                <a:solidFill>
                  <a:srgbClr val="000000"/>
                </a:solidFill>
                <a:latin typeface="Arial" panose="020B0604020202020204" pitchFamily="34" charset="0"/>
              </a:rPr>
              <a:t>Submit</a:t>
            </a:r>
            <a:r>
              <a:rPr lang="en-US" dirty="0">
                <a:solidFill>
                  <a:srgbClr val="000000"/>
                </a:solidFill>
                <a:latin typeface="Arial" panose="020B0604020202020204" pitchFamily="34" charset="0"/>
              </a:rPr>
              <a:t> </a:t>
            </a:r>
            <a:r>
              <a:rPr lang="en-US" dirty="0" smtClean="0">
                <a:solidFill>
                  <a:srgbClr val="000000"/>
                </a:solidFill>
                <a:latin typeface="Arial" panose="020B0604020202020204" pitchFamily="34" charset="0"/>
              </a:rPr>
              <a:t>button to become a registered user. </a:t>
            </a:r>
            <a:endParaRPr lang="en-US" dirty="0">
              <a:solidFill>
                <a:prstClr val="black"/>
              </a:solidFill>
            </a:endParaRPr>
          </a:p>
          <a:p>
            <a:r>
              <a:rPr lang="en-US" dirty="0">
                <a:solidFill>
                  <a:prstClr val="black"/>
                </a:solidFill>
              </a:rPr>
              <a:t/>
            </a:r>
            <a:br>
              <a:rPr lang="en-US" dirty="0">
                <a:solidFill>
                  <a:prstClr val="black"/>
                </a:solidFill>
              </a:rPr>
            </a:br>
            <a:endParaRPr lang="en-US" dirty="0">
              <a:solidFill>
                <a:prstClr val="black"/>
              </a:solidFill>
            </a:endParaRPr>
          </a:p>
        </p:txBody>
      </p:sp>
      <p:sp>
        <p:nvSpPr>
          <p:cNvPr id="7" name="Right Arrow 6"/>
          <p:cNvSpPr/>
          <p:nvPr/>
        </p:nvSpPr>
        <p:spPr>
          <a:xfrm>
            <a:off x="4610269" y="3025054"/>
            <a:ext cx="540327" cy="180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0607296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Logout</a:t>
            </a:r>
            <a:endParaRPr lang="en-US" dirty="0"/>
          </a:p>
        </p:txBody>
      </p:sp>
      <p:sp>
        <p:nvSpPr>
          <p:cNvPr id="4" name="Rectangle 3"/>
          <p:cNvSpPr/>
          <p:nvPr/>
        </p:nvSpPr>
        <p:spPr>
          <a:xfrm>
            <a:off x="4977916" y="2038300"/>
            <a:ext cx="5634666" cy="1200329"/>
          </a:xfrm>
          <a:prstGeom prst="rect">
            <a:avLst/>
          </a:prstGeom>
        </p:spPr>
        <p:txBody>
          <a:bodyPr wrap="square">
            <a:spAutoFit/>
          </a:bodyPr>
          <a:lstStyle/>
          <a:p>
            <a:r>
              <a:rPr lang="en-US" dirty="0">
                <a:solidFill>
                  <a:srgbClr val="000000"/>
                </a:solidFill>
                <a:latin typeface="Arial" panose="020B0604020202020204" pitchFamily="34" charset="0"/>
              </a:rPr>
              <a:t>The user is </a:t>
            </a:r>
            <a:r>
              <a:rPr lang="en-US" dirty="0" smtClean="0">
                <a:solidFill>
                  <a:srgbClr val="000000"/>
                </a:solidFill>
                <a:latin typeface="Arial" panose="020B0604020202020204" pitchFamily="34" charset="0"/>
              </a:rPr>
              <a:t>required to </a:t>
            </a:r>
            <a:r>
              <a:rPr lang="en-US" dirty="0">
                <a:solidFill>
                  <a:srgbClr val="000000"/>
                </a:solidFill>
                <a:latin typeface="Arial" panose="020B0604020202020204" pitchFamily="34" charset="0"/>
              </a:rPr>
              <a:t>open the popup menu in the Action Bar in order to click in the </a:t>
            </a:r>
            <a:r>
              <a:rPr lang="en-US" b="1" dirty="0">
                <a:solidFill>
                  <a:srgbClr val="000000"/>
                </a:solidFill>
                <a:latin typeface="Arial" panose="020B0604020202020204" pitchFamily="34" charset="0"/>
              </a:rPr>
              <a:t>LOGOUT</a:t>
            </a:r>
            <a:r>
              <a:rPr lang="en-US" dirty="0">
                <a:solidFill>
                  <a:srgbClr val="000000"/>
                </a:solidFill>
                <a:latin typeface="Arial" panose="020B0604020202020204" pitchFamily="34" charset="0"/>
              </a:rPr>
              <a:t> button</a:t>
            </a:r>
            <a:endParaRPr lang="en-US" dirty="0">
              <a:solidFill>
                <a:prstClr val="black"/>
              </a:solidFill>
            </a:endParaRPr>
          </a:p>
          <a:p>
            <a:r>
              <a:rPr lang="en-US" dirty="0">
                <a:solidFill>
                  <a:prstClr val="black"/>
                </a:solidFill>
              </a:rPr>
              <a:t/>
            </a:r>
            <a:br>
              <a:rPr lang="en-US" dirty="0">
                <a:solidFill>
                  <a:prstClr val="black"/>
                </a:solidFill>
              </a:rPr>
            </a:br>
            <a:endParaRPr lang="en-US" dirty="0">
              <a:solidFill>
                <a:prstClr val="black"/>
              </a:solidFill>
            </a:endParaRPr>
          </a:p>
        </p:txBody>
      </p:sp>
      <p:sp>
        <p:nvSpPr>
          <p:cNvPr id="6" name="Right Arrow 5"/>
          <p:cNvSpPr/>
          <p:nvPr/>
        </p:nvSpPr>
        <p:spPr>
          <a:xfrm>
            <a:off x="4269267" y="2223907"/>
            <a:ext cx="540327" cy="15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80" y="1737360"/>
            <a:ext cx="2872001" cy="4595201"/>
          </a:xfrm>
          <a:prstGeom prst="rect">
            <a:avLst/>
          </a:prstGeom>
        </p:spPr>
      </p:pic>
    </p:spTree>
    <p:extLst>
      <p:ext uri="{BB962C8B-B14F-4D97-AF65-F5344CB8AC3E}">
        <p14:creationId xmlns:p14="http://schemas.microsoft.com/office/powerpoint/2010/main" val="35371588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 Zone</a:t>
            </a:r>
            <a:endParaRPr lang="en-US" dirty="0"/>
          </a:p>
        </p:txBody>
      </p:sp>
      <p:sp>
        <p:nvSpPr>
          <p:cNvPr id="4" name="Right Arrow 3"/>
          <p:cNvSpPr/>
          <p:nvPr/>
        </p:nvSpPr>
        <p:spPr>
          <a:xfrm>
            <a:off x="4168879" y="1933233"/>
            <a:ext cx="540327" cy="180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903391" y="1737359"/>
            <a:ext cx="2400743" cy="2031325"/>
          </a:xfrm>
          <a:prstGeom prst="rect">
            <a:avLst/>
          </a:prstGeom>
        </p:spPr>
        <p:txBody>
          <a:bodyPr wrap="square">
            <a:spAutoFit/>
          </a:bodyPr>
          <a:lstStyle/>
          <a:p>
            <a:r>
              <a:rPr lang="en-US" dirty="0" smtClean="0">
                <a:solidFill>
                  <a:srgbClr val="000000"/>
                </a:solidFill>
                <a:latin typeface="Arial" panose="020B0604020202020204" pitchFamily="34" charset="0"/>
              </a:rPr>
              <a:t>From the </a:t>
            </a:r>
            <a:r>
              <a:rPr lang="en-US" b="1" dirty="0" smtClean="0">
                <a:solidFill>
                  <a:srgbClr val="000000"/>
                </a:solidFill>
                <a:latin typeface="Arial" panose="020B0604020202020204" pitchFamily="34" charset="0"/>
              </a:rPr>
              <a:t>Main Screen</a:t>
            </a:r>
            <a:r>
              <a:rPr lang="en-US" dirty="0" smtClean="0">
                <a:solidFill>
                  <a:srgbClr val="000000"/>
                </a:solidFill>
                <a:latin typeface="Arial" panose="020B0604020202020204" pitchFamily="34" charset="0"/>
              </a:rPr>
              <a:t>, the </a:t>
            </a:r>
            <a:r>
              <a:rPr lang="en-US" dirty="0">
                <a:solidFill>
                  <a:srgbClr val="000000"/>
                </a:solidFill>
                <a:latin typeface="Arial" panose="020B0604020202020204" pitchFamily="34" charset="0"/>
              </a:rPr>
              <a:t>user can </a:t>
            </a:r>
            <a:r>
              <a:rPr lang="en-US" b="1" dirty="0">
                <a:solidFill>
                  <a:srgbClr val="000000"/>
                </a:solidFill>
                <a:latin typeface="Arial" panose="020B0604020202020204" pitchFamily="34" charset="0"/>
              </a:rPr>
              <a:t>ADD A ZONE </a:t>
            </a:r>
            <a:r>
              <a:rPr lang="en-US" dirty="0" smtClean="0">
                <a:solidFill>
                  <a:srgbClr val="000000"/>
                </a:solidFill>
                <a:latin typeface="Arial" panose="020B0604020202020204" pitchFamily="34" charset="0"/>
              </a:rPr>
              <a:t>by clicking the House Icon in the upper right corner.</a:t>
            </a:r>
            <a:r>
              <a:rPr lang="en-US" dirty="0">
                <a:solidFill>
                  <a:prstClr val="black"/>
                </a:solidFill>
              </a:rPr>
              <a:t/>
            </a:r>
            <a:br>
              <a:rPr lang="en-US" dirty="0">
                <a:solidFill>
                  <a:prstClr val="black"/>
                </a:solidFill>
              </a:rPr>
            </a:br>
            <a:endParaRPr lang="en-US" dirty="0">
              <a:solidFill>
                <a:prstClr val="black"/>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80" y="1737359"/>
            <a:ext cx="2877414" cy="4603863"/>
          </a:xfrm>
          <a:prstGeom prst="rect">
            <a:avLst/>
          </a:prstGeom>
        </p:spPr>
      </p:pic>
      <p:sp>
        <p:nvSpPr>
          <p:cNvPr id="8" name="Right Arrow 7"/>
          <p:cNvSpPr/>
          <p:nvPr/>
        </p:nvSpPr>
        <p:spPr>
          <a:xfrm>
            <a:off x="7521036" y="4142704"/>
            <a:ext cx="540327" cy="180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4903390" y="3866042"/>
            <a:ext cx="2400743" cy="1477328"/>
          </a:xfrm>
          <a:prstGeom prst="rect">
            <a:avLst/>
          </a:prstGeom>
        </p:spPr>
        <p:txBody>
          <a:bodyPr wrap="square">
            <a:spAutoFit/>
          </a:bodyPr>
          <a:lstStyle/>
          <a:p>
            <a:r>
              <a:rPr lang="en-US" dirty="0">
                <a:solidFill>
                  <a:srgbClr val="000000"/>
                </a:solidFill>
                <a:latin typeface="Arial" panose="020B0604020202020204" pitchFamily="34" charset="0"/>
              </a:rPr>
              <a:t>The user can </a:t>
            </a:r>
            <a:r>
              <a:rPr lang="en-US" dirty="0" smtClean="0">
                <a:solidFill>
                  <a:srgbClr val="000000"/>
                </a:solidFill>
                <a:latin typeface="Arial" panose="020B0604020202020204" pitchFamily="34" charset="0"/>
              </a:rPr>
              <a:t>then select the </a:t>
            </a:r>
            <a:r>
              <a:rPr lang="en-US" b="1" dirty="0" smtClean="0">
                <a:solidFill>
                  <a:srgbClr val="000000"/>
                </a:solidFill>
                <a:latin typeface="Arial" panose="020B0604020202020204" pitchFamily="34" charset="0"/>
              </a:rPr>
              <a:t>ADD </a:t>
            </a:r>
            <a:r>
              <a:rPr lang="en-US" dirty="0" smtClean="0">
                <a:solidFill>
                  <a:srgbClr val="000000"/>
                </a:solidFill>
                <a:latin typeface="Arial" panose="020B0604020202020204" pitchFamily="34" charset="0"/>
              </a:rPr>
              <a:t>button to add the zone to his\her account.</a:t>
            </a:r>
            <a:endParaRPr lang="en-US" dirty="0">
              <a:solidFill>
                <a:prstClr val="black"/>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8266" y="1724485"/>
            <a:ext cx="2885461" cy="4616737"/>
          </a:xfrm>
          <a:prstGeom prst="rect">
            <a:avLst/>
          </a:prstGeom>
        </p:spPr>
      </p:pic>
    </p:spTree>
    <p:extLst>
      <p:ext uri="{BB962C8B-B14F-4D97-AF65-F5344CB8AC3E}">
        <p14:creationId xmlns:p14="http://schemas.microsoft.com/office/powerpoint/2010/main" val="16084885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a Zone</a:t>
            </a:r>
            <a:endParaRPr lang="en-US" dirty="0"/>
          </a:p>
        </p:txBody>
      </p:sp>
      <p:sp>
        <p:nvSpPr>
          <p:cNvPr id="4" name="Right Arrow 3"/>
          <p:cNvSpPr/>
          <p:nvPr/>
        </p:nvSpPr>
        <p:spPr>
          <a:xfrm>
            <a:off x="7571765" y="5322439"/>
            <a:ext cx="540327" cy="180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903391" y="1737359"/>
            <a:ext cx="2534639" cy="1477328"/>
          </a:xfrm>
          <a:prstGeom prst="rect">
            <a:avLst/>
          </a:prstGeom>
        </p:spPr>
        <p:txBody>
          <a:bodyPr wrap="square">
            <a:spAutoFit/>
          </a:bodyPr>
          <a:lstStyle/>
          <a:p>
            <a:r>
              <a:rPr lang="en-US" dirty="0">
                <a:solidFill>
                  <a:srgbClr val="000000"/>
                </a:solidFill>
                <a:latin typeface="Arial" panose="020B0604020202020204" pitchFamily="34" charset="0"/>
              </a:rPr>
              <a:t>The user can </a:t>
            </a:r>
            <a:r>
              <a:rPr lang="en-US" b="1" dirty="0" smtClean="0">
                <a:solidFill>
                  <a:srgbClr val="000000"/>
                </a:solidFill>
                <a:latin typeface="Arial" panose="020B0604020202020204" pitchFamily="34" charset="0"/>
              </a:rPr>
              <a:t>EDIT </a:t>
            </a:r>
            <a:r>
              <a:rPr lang="en-US" b="1" dirty="0">
                <a:solidFill>
                  <a:srgbClr val="000000"/>
                </a:solidFill>
                <a:latin typeface="Arial" panose="020B0604020202020204" pitchFamily="34" charset="0"/>
              </a:rPr>
              <a:t>A ZONE </a:t>
            </a:r>
            <a:r>
              <a:rPr lang="en-US" dirty="0" smtClean="0">
                <a:solidFill>
                  <a:srgbClr val="000000"/>
                </a:solidFill>
                <a:latin typeface="Arial" panose="020B0604020202020204" pitchFamily="34" charset="0"/>
              </a:rPr>
              <a:t>by clicking the House Icon in the upper right corner of the </a:t>
            </a:r>
            <a:r>
              <a:rPr lang="en-US" b="1" dirty="0" smtClean="0">
                <a:solidFill>
                  <a:srgbClr val="000000"/>
                </a:solidFill>
                <a:latin typeface="Arial" panose="020B0604020202020204" pitchFamily="34" charset="0"/>
              </a:rPr>
              <a:t>Main Screen</a:t>
            </a:r>
            <a:r>
              <a:rPr lang="en-US" dirty="0" smtClean="0">
                <a:solidFill>
                  <a:srgbClr val="000000"/>
                </a:solidFill>
                <a:latin typeface="Arial" panose="020B0604020202020204" pitchFamily="34" charset="0"/>
              </a:rPr>
              <a:t>.</a:t>
            </a:r>
            <a:endParaRPr lang="en-US" dirty="0">
              <a:solidFill>
                <a:prstClr val="black"/>
              </a:solidFill>
            </a:endParaRPr>
          </a:p>
        </p:txBody>
      </p:sp>
      <p:sp>
        <p:nvSpPr>
          <p:cNvPr id="8" name="Right Arrow 7"/>
          <p:cNvSpPr/>
          <p:nvPr/>
        </p:nvSpPr>
        <p:spPr>
          <a:xfrm>
            <a:off x="4211745" y="3762456"/>
            <a:ext cx="540327" cy="180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4903390" y="3319872"/>
            <a:ext cx="2534640" cy="923330"/>
          </a:xfrm>
          <a:prstGeom prst="rect">
            <a:avLst/>
          </a:prstGeom>
        </p:spPr>
        <p:txBody>
          <a:bodyPr wrap="square">
            <a:spAutoFit/>
          </a:bodyPr>
          <a:lstStyle/>
          <a:p>
            <a:r>
              <a:rPr lang="en-US" dirty="0">
                <a:solidFill>
                  <a:srgbClr val="000000"/>
                </a:solidFill>
                <a:latin typeface="Arial" panose="020B0604020202020204" pitchFamily="34" charset="0"/>
              </a:rPr>
              <a:t>The user can </a:t>
            </a:r>
            <a:r>
              <a:rPr lang="en-US" dirty="0" smtClean="0">
                <a:solidFill>
                  <a:srgbClr val="000000"/>
                </a:solidFill>
                <a:latin typeface="Arial" panose="020B0604020202020204" pitchFamily="34" charset="0"/>
              </a:rPr>
              <a:t>then select the </a:t>
            </a:r>
            <a:r>
              <a:rPr lang="en-US" b="1" dirty="0" smtClean="0">
                <a:solidFill>
                  <a:srgbClr val="000000"/>
                </a:solidFill>
                <a:latin typeface="Arial" panose="020B0604020202020204" pitchFamily="34" charset="0"/>
              </a:rPr>
              <a:t>PENCIL </a:t>
            </a:r>
            <a:r>
              <a:rPr lang="en-US" dirty="0" smtClean="0">
                <a:solidFill>
                  <a:srgbClr val="000000"/>
                </a:solidFill>
                <a:latin typeface="Arial" panose="020B0604020202020204" pitchFamily="34" charset="0"/>
              </a:rPr>
              <a:t>button to edit the zone.</a:t>
            </a:r>
            <a:endParaRPr lang="en-US" dirty="0">
              <a:solidFill>
                <a:prstClr val="black"/>
              </a:solidFill>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0400" y="1737359"/>
            <a:ext cx="2870028" cy="4592045"/>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79725" y="1737359"/>
            <a:ext cx="2869075" cy="4590520"/>
          </a:xfrm>
          <a:prstGeom prst="rect">
            <a:avLst/>
          </a:prstGeom>
        </p:spPr>
      </p:pic>
      <p:sp>
        <p:nvSpPr>
          <p:cNvPr id="13" name="Rectangle 12"/>
          <p:cNvSpPr/>
          <p:nvPr/>
        </p:nvSpPr>
        <p:spPr>
          <a:xfrm>
            <a:off x="4903390" y="4902384"/>
            <a:ext cx="2400743" cy="1200329"/>
          </a:xfrm>
          <a:prstGeom prst="rect">
            <a:avLst/>
          </a:prstGeom>
        </p:spPr>
        <p:txBody>
          <a:bodyPr wrap="square">
            <a:spAutoFit/>
          </a:bodyPr>
          <a:lstStyle/>
          <a:p>
            <a:r>
              <a:rPr lang="en-US" dirty="0">
                <a:solidFill>
                  <a:srgbClr val="000000"/>
                </a:solidFill>
                <a:latin typeface="Arial" panose="020B0604020202020204" pitchFamily="34" charset="0"/>
              </a:rPr>
              <a:t>The user can </a:t>
            </a:r>
            <a:r>
              <a:rPr lang="en-US" dirty="0" smtClean="0">
                <a:solidFill>
                  <a:srgbClr val="000000"/>
                </a:solidFill>
                <a:latin typeface="Arial" panose="020B0604020202020204" pitchFamily="34" charset="0"/>
              </a:rPr>
              <a:t>edit the zone information and click the </a:t>
            </a:r>
            <a:r>
              <a:rPr lang="en-US" b="1" dirty="0" smtClean="0">
                <a:solidFill>
                  <a:srgbClr val="000000"/>
                </a:solidFill>
                <a:latin typeface="Arial" panose="020B0604020202020204" pitchFamily="34" charset="0"/>
              </a:rPr>
              <a:t>SAVE</a:t>
            </a:r>
            <a:r>
              <a:rPr lang="en-US" dirty="0" smtClean="0">
                <a:solidFill>
                  <a:srgbClr val="000000"/>
                </a:solidFill>
                <a:latin typeface="Arial" panose="020B0604020202020204" pitchFamily="34" charset="0"/>
              </a:rPr>
              <a:t> button to keep the changes.</a:t>
            </a:r>
            <a:endParaRPr lang="en-US" dirty="0">
              <a:solidFill>
                <a:prstClr val="black"/>
              </a:solidFill>
            </a:endParaRPr>
          </a:p>
        </p:txBody>
      </p:sp>
    </p:spTree>
    <p:extLst>
      <p:ext uri="{BB962C8B-B14F-4D97-AF65-F5344CB8AC3E}">
        <p14:creationId xmlns:p14="http://schemas.microsoft.com/office/powerpoint/2010/main" val="622885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575" y="272955"/>
            <a:ext cx="10058400" cy="1450757"/>
          </a:xfrm>
        </p:spPr>
        <p:txBody>
          <a:bodyPr/>
          <a:lstStyle/>
          <a:p>
            <a:r>
              <a:rPr lang="en-US" dirty="0" smtClean="0"/>
              <a:t>Select a Zone | Zone Rewards</a:t>
            </a:r>
            <a:endParaRPr lang="en-US" dirty="0"/>
          </a:p>
        </p:txBody>
      </p:sp>
      <p:sp>
        <p:nvSpPr>
          <p:cNvPr id="3" name="Rectangle 2"/>
          <p:cNvSpPr/>
          <p:nvPr/>
        </p:nvSpPr>
        <p:spPr>
          <a:xfrm>
            <a:off x="5200829" y="2122252"/>
            <a:ext cx="5037679" cy="923330"/>
          </a:xfrm>
          <a:prstGeom prst="rect">
            <a:avLst/>
          </a:prstGeom>
        </p:spPr>
        <p:txBody>
          <a:bodyPr wrap="square">
            <a:spAutoFit/>
          </a:bodyPr>
          <a:lstStyle/>
          <a:p>
            <a:r>
              <a:rPr lang="en-US" dirty="0" smtClean="0">
                <a:solidFill>
                  <a:srgbClr val="000000"/>
                </a:solidFill>
                <a:latin typeface="Arial" panose="020B0604020202020204" pitchFamily="34" charset="0"/>
              </a:rPr>
              <a:t>From the </a:t>
            </a:r>
            <a:r>
              <a:rPr lang="en-US" b="1" dirty="0" smtClean="0">
                <a:solidFill>
                  <a:srgbClr val="000000"/>
                </a:solidFill>
                <a:latin typeface="Arial" panose="020B0604020202020204" pitchFamily="34" charset="0"/>
              </a:rPr>
              <a:t>Main Screen</a:t>
            </a:r>
            <a:r>
              <a:rPr lang="en-US" dirty="0" smtClean="0">
                <a:solidFill>
                  <a:srgbClr val="000000"/>
                </a:solidFill>
                <a:latin typeface="Arial" panose="020B0604020202020204" pitchFamily="34" charset="0"/>
              </a:rPr>
              <a:t>, the </a:t>
            </a:r>
            <a:r>
              <a:rPr lang="en-US" dirty="0">
                <a:solidFill>
                  <a:srgbClr val="000000"/>
                </a:solidFill>
                <a:latin typeface="Arial" panose="020B0604020202020204" pitchFamily="34" charset="0"/>
              </a:rPr>
              <a:t>user is required to </a:t>
            </a:r>
            <a:r>
              <a:rPr lang="en-US" b="1" dirty="0">
                <a:solidFill>
                  <a:srgbClr val="000000"/>
                </a:solidFill>
                <a:latin typeface="Arial" panose="020B0604020202020204" pitchFamily="34" charset="0"/>
              </a:rPr>
              <a:t>SELECT A ZONE </a:t>
            </a:r>
            <a:r>
              <a:rPr lang="en-US" dirty="0">
                <a:solidFill>
                  <a:srgbClr val="000000"/>
                </a:solidFill>
                <a:latin typeface="Arial" panose="020B0604020202020204" pitchFamily="34" charset="0"/>
              </a:rPr>
              <a:t>where he/she can see the different options for energy performance.</a:t>
            </a:r>
            <a:endParaRPr lang="en-US" dirty="0">
              <a:solidFill>
                <a:prstClr val="black"/>
              </a:solidFill>
            </a:endParaRPr>
          </a:p>
        </p:txBody>
      </p:sp>
      <p:sp>
        <p:nvSpPr>
          <p:cNvPr id="6" name="Right Arrow 5"/>
          <p:cNvSpPr/>
          <p:nvPr/>
        </p:nvSpPr>
        <p:spPr>
          <a:xfrm>
            <a:off x="4387652" y="2514598"/>
            <a:ext cx="540327" cy="180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735" y="1723712"/>
            <a:ext cx="2880530" cy="4608849"/>
          </a:xfrm>
          <a:prstGeom prst="rect">
            <a:avLst/>
          </a:prstGeom>
        </p:spPr>
      </p:pic>
      <p:sp>
        <p:nvSpPr>
          <p:cNvPr id="9" name="Right Arrow 8"/>
          <p:cNvSpPr/>
          <p:nvPr/>
        </p:nvSpPr>
        <p:spPr>
          <a:xfrm>
            <a:off x="4387652" y="4946073"/>
            <a:ext cx="540327" cy="15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5287366" y="4505232"/>
            <a:ext cx="4951143" cy="1200329"/>
          </a:xfrm>
          <a:prstGeom prst="rect">
            <a:avLst/>
          </a:prstGeom>
          <a:noFill/>
        </p:spPr>
        <p:txBody>
          <a:bodyPr wrap="square" rtlCol="0">
            <a:spAutoFit/>
          </a:bodyPr>
          <a:lstStyle/>
          <a:p>
            <a:r>
              <a:rPr lang="en-US" dirty="0">
                <a:solidFill>
                  <a:prstClr val="black"/>
                </a:solidFill>
                <a:latin typeface="Arial" panose="020B0604020202020204" pitchFamily="34" charset="0"/>
                <a:cs typeface="Arial" panose="020B0604020202020204" pitchFamily="34" charset="0"/>
              </a:rPr>
              <a:t>The user can see </a:t>
            </a:r>
            <a:r>
              <a:rPr lang="en-US" b="1" dirty="0" smtClean="0">
                <a:solidFill>
                  <a:prstClr val="black"/>
                </a:solidFill>
                <a:latin typeface="Arial" panose="020B0604020202020204" pitchFamily="34" charset="0"/>
                <a:cs typeface="Arial" panose="020B0604020202020204" pitchFamily="34" charset="0"/>
              </a:rPr>
              <a:t>ZONE REWARDS</a:t>
            </a:r>
            <a:r>
              <a:rPr lang="en-US" dirty="0" smtClean="0">
                <a:solidFill>
                  <a:prstClr val="black"/>
                </a:solidFill>
                <a:latin typeface="Arial" panose="020B0604020202020204" pitchFamily="34" charset="0"/>
                <a:cs typeface="Arial" panose="020B0604020202020204" pitchFamily="34" charset="0"/>
              </a:rPr>
              <a:t> </a:t>
            </a:r>
            <a:r>
              <a:rPr lang="en-US" dirty="0">
                <a:solidFill>
                  <a:prstClr val="black"/>
                </a:solidFill>
                <a:latin typeface="Arial" panose="020B0604020202020204" pitchFamily="34" charset="0"/>
                <a:cs typeface="Arial" panose="020B0604020202020204" pitchFamily="34" charset="0"/>
              </a:rPr>
              <a:t>for turning off the lights before leaving the room and also for little consumption of energy in </a:t>
            </a:r>
            <a:r>
              <a:rPr lang="en-US" dirty="0" smtClean="0">
                <a:solidFill>
                  <a:prstClr val="black"/>
                </a:solidFill>
                <a:latin typeface="Arial" panose="020B0604020202020204" pitchFamily="34" charset="0"/>
                <a:cs typeface="Arial" panose="020B0604020202020204" pitchFamily="34" charset="0"/>
              </a:rPr>
              <a:t>appliances plug </a:t>
            </a:r>
            <a:r>
              <a:rPr lang="en-US" dirty="0">
                <a:solidFill>
                  <a:prstClr val="black"/>
                </a:solidFill>
                <a:latin typeface="Arial" panose="020B0604020202020204" pitchFamily="34" charset="0"/>
                <a:cs typeface="Arial" panose="020B0604020202020204" pitchFamily="34" charset="0"/>
              </a:rPr>
              <a:t>load.</a:t>
            </a:r>
          </a:p>
        </p:txBody>
      </p:sp>
    </p:spTree>
    <p:extLst>
      <p:ext uri="{BB962C8B-B14F-4D97-AF65-F5344CB8AC3E}">
        <p14:creationId xmlns:p14="http://schemas.microsoft.com/office/powerpoint/2010/main" val="12872678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otalTime>1108</TotalTime>
  <Words>1759</Words>
  <Application>Microsoft Office PowerPoint</Application>
  <PresentationFormat>Widescreen</PresentationFormat>
  <Paragraphs>156</Paragraphs>
  <Slides>36</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36</vt:i4>
      </vt:variant>
    </vt:vector>
  </HeadingPairs>
  <TitlesOfParts>
    <vt:vector size="41" baseType="lpstr">
      <vt:lpstr>Arial</vt:lpstr>
      <vt:lpstr>Calibri</vt:lpstr>
      <vt:lpstr>Calibri Light</vt:lpstr>
      <vt:lpstr>Office Theme</vt:lpstr>
      <vt:lpstr>Retrospect</vt:lpstr>
      <vt:lpstr>User Manual</vt:lpstr>
      <vt:lpstr>Overview</vt:lpstr>
      <vt:lpstr>Login</vt:lpstr>
      <vt:lpstr>Main Screen</vt:lpstr>
      <vt:lpstr>Create Account</vt:lpstr>
      <vt:lpstr>Logout</vt:lpstr>
      <vt:lpstr>Add a Zone</vt:lpstr>
      <vt:lpstr>Edit a Zone</vt:lpstr>
      <vt:lpstr>Select a Zone | Zone Rewards</vt:lpstr>
      <vt:lpstr>Zone Description</vt:lpstr>
      <vt:lpstr>Temperature</vt:lpstr>
      <vt:lpstr>Occupancy</vt:lpstr>
      <vt:lpstr>Plug Load</vt:lpstr>
      <vt:lpstr>Lighting</vt:lpstr>
      <vt:lpstr>Prediction of Air Conditioning</vt:lpstr>
      <vt:lpstr>Prediction of Consumption of Appliances</vt:lpstr>
      <vt:lpstr>Add Appliance to a Zone</vt:lpstr>
      <vt:lpstr>View Wasteful Regions</vt:lpstr>
      <vt:lpstr>Turn Light Off and Earn Points </vt:lpstr>
      <vt:lpstr>Turn Appliance Off and Earn Points </vt:lpstr>
      <vt:lpstr>Notify Users of Wasteful Region </vt:lpstr>
      <vt:lpstr>View User Rewards</vt:lpstr>
      <vt:lpstr>Get Report for Zones</vt:lpstr>
      <vt:lpstr>Get Report for User Rankings</vt:lpstr>
      <vt:lpstr>View Suggestions</vt:lpstr>
      <vt:lpstr>Toggle Indoor Localization (user/admin)</vt:lpstr>
      <vt:lpstr>Show Indoor Location (user/admin)</vt:lpstr>
      <vt:lpstr>Show enter/exit rooms (user/admin)</vt:lpstr>
      <vt:lpstr>Reporting Comfort Level (user only)</vt:lpstr>
      <vt:lpstr>Record Room (admin)</vt:lpstr>
      <vt:lpstr>Create a Zone</vt:lpstr>
      <vt:lpstr>Add a User to a Zone</vt:lpstr>
      <vt:lpstr>Remove a User from a Zone</vt:lpstr>
      <vt:lpstr>Get Report for All Zones</vt:lpstr>
      <vt:lpstr>Get Report for User Rewards</vt:lpstr>
      <vt:lpstr>View Suggestions for building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Manual</dc:title>
  <dc:creator>diana</dc:creator>
  <cp:lastModifiedBy>Eduardo Castillo</cp:lastModifiedBy>
  <cp:revision>49</cp:revision>
  <dcterms:created xsi:type="dcterms:W3CDTF">2015-07-23T20:21:53Z</dcterms:created>
  <dcterms:modified xsi:type="dcterms:W3CDTF">2015-12-10T06:24:26Z</dcterms:modified>
</cp:coreProperties>
</file>